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5"/>
  </p:notesMasterIdLst>
  <p:handoutMasterIdLst>
    <p:handoutMasterId r:id="rId236"/>
  </p:handoutMasterIdLst>
  <p:sldIdLst>
    <p:sldId id="454" r:id="rId2"/>
    <p:sldId id="277" r:id="rId3"/>
    <p:sldId id="276" r:id="rId4"/>
    <p:sldId id="450" r:id="rId5"/>
    <p:sldId id="456" r:id="rId6"/>
    <p:sldId id="658" r:id="rId7"/>
    <p:sldId id="493" r:id="rId8"/>
    <p:sldId id="657" r:id="rId9"/>
    <p:sldId id="661" r:id="rId10"/>
    <p:sldId id="662" r:id="rId11"/>
    <p:sldId id="659" r:id="rId12"/>
    <p:sldId id="259" r:id="rId13"/>
    <p:sldId id="660" r:id="rId14"/>
    <p:sldId id="528" r:id="rId15"/>
    <p:sldId id="531" r:id="rId16"/>
    <p:sldId id="532" r:id="rId17"/>
    <p:sldId id="547" r:id="rId18"/>
    <p:sldId id="529" r:id="rId19"/>
    <p:sldId id="279" r:id="rId20"/>
    <p:sldId id="449" r:id="rId21"/>
    <p:sldId id="280" r:id="rId22"/>
    <p:sldId id="281" r:id="rId23"/>
    <p:sldId id="284" r:id="rId24"/>
    <p:sldId id="285" r:id="rId25"/>
    <p:sldId id="287" r:id="rId26"/>
    <p:sldId id="289" r:id="rId27"/>
    <p:sldId id="290" r:id="rId28"/>
    <p:sldId id="292" r:id="rId29"/>
    <p:sldId id="649" r:id="rId30"/>
    <p:sldId id="455" r:id="rId31"/>
    <p:sldId id="293" r:id="rId32"/>
    <p:sldId id="294" r:id="rId33"/>
    <p:sldId id="295" r:id="rId34"/>
    <p:sldId id="642" r:id="rId35"/>
    <p:sldId id="648" r:id="rId36"/>
    <p:sldId id="296" r:id="rId37"/>
    <p:sldId id="506" r:id="rId38"/>
    <p:sldId id="574" r:id="rId39"/>
    <p:sldId id="548" r:id="rId40"/>
    <p:sldId id="564" r:id="rId41"/>
    <p:sldId id="525" r:id="rId42"/>
    <p:sldId id="498" r:id="rId43"/>
    <p:sldId id="542" r:id="rId44"/>
    <p:sldId id="299" r:id="rId45"/>
    <p:sldId id="300" r:id="rId46"/>
    <p:sldId id="524" r:id="rId47"/>
    <p:sldId id="487" r:id="rId48"/>
    <p:sldId id="546" r:id="rId49"/>
    <p:sldId id="573" r:id="rId50"/>
    <p:sldId id="488" r:id="rId51"/>
    <p:sldId id="490" r:id="rId52"/>
    <p:sldId id="527" r:id="rId53"/>
    <p:sldId id="654" r:id="rId54"/>
    <p:sldId id="494" r:id="rId55"/>
    <p:sldId id="489" r:id="rId56"/>
    <p:sldId id="584" r:id="rId57"/>
    <p:sldId id="469" r:id="rId58"/>
    <p:sldId id="501" r:id="rId59"/>
    <p:sldId id="507" r:id="rId60"/>
    <p:sldId id="508" r:id="rId61"/>
    <p:sldId id="303" r:id="rId62"/>
    <p:sldId id="304" r:id="rId63"/>
    <p:sldId id="474" r:id="rId64"/>
    <p:sldId id="305" r:id="rId65"/>
    <p:sldId id="650" r:id="rId66"/>
    <p:sldId id="308" r:id="rId67"/>
    <p:sldId id="664" r:id="rId68"/>
    <p:sldId id="309" r:id="rId69"/>
    <p:sldId id="310" r:id="rId70"/>
    <p:sldId id="443" r:id="rId71"/>
    <p:sldId id="312" r:id="rId72"/>
    <p:sldId id="665" r:id="rId73"/>
    <p:sldId id="666" r:id="rId74"/>
    <p:sldId id="513" r:id="rId75"/>
    <p:sldId id="554" r:id="rId76"/>
    <p:sldId id="314" r:id="rId77"/>
    <p:sldId id="633" r:id="rId78"/>
    <p:sldId id="667" r:id="rId79"/>
    <p:sldId id="668" r:id="rId80"/>
    <p:sldId id="516" r:id="rId81"/>
    <p:sldId id="315" r:id="rId82"/>
    <p:sldId id="476" r:id="rId83"/>
    <p:sldId id="582" r:id="rId84"/>
    <p:sldId id="583" r:id="rId85"/>
    <p:sldId id="577" r:id="rId86"/>
    <p:sldId id="318" r:id="rId87"/>
    <p:sldId id="514" r:id="rId88"/>
    <p:sldId id="592" r:id="rId89"/>
    <p:sldId id="317" r:id="rId90"/>
    <p:sldId id="663" r:id="rId91"/>
    <p:sldId id="320" r:id="rId92"/>
    <p:sldId id="321" r:id="rId93"/>
    <p:sldId id="499" r:id="rId94"/>
    <p:sldId id="585" r:id="rId95"/>
    <p:sldId id="586" r:id="rId96"/>
    <p:sldId id="496" r:id="rId97"/>
    <p:sldId id="322" r:id="rId98"/>
    <p:sldId id="323" r:id="rId99"/>
    <p:sldId id="324" r:id="rId100"/>
    <p:sldId id="325" r:id="rId101"/>
    <p:sldId id="327" r:id="rId102"/>
    <p:sldId id="495" r:id="rId103"/>
    <p:sldId id="475" r:id="rId104"/>
    <p:sldId id="517" r:id="rId105"/>
    <p:sldId id="594" r:id="rId106"/>
    <p:sldId id="330" r:id="rId107"/>
    <p:sldId id="331" r:id="rId108"/>
    <p:sldId id="332" r:id="rId109"/>
    <p:sldId id="670" r:id="rId110"/>
    <p:sldId id="458" r:id="rId111"/>
    <p:sldId id="333" r:id="rId112"/>
    <p:sldId id="334" r:id="rId113"/>
    <p:sldId id="335" r:id="rId114"/>
    <p:sldId id="336" r:id="rId115"/>
    <p:sldId id="669" r:id="rId116"/>
    <p:sldId id="337" r:id="rId117"/>
    <p:sldId id="338" r:id="rId118"/>
    <p:sldId id="340" r:id="rId119"/>
    <p:sldId id="342" r:id="rId120"/>
    <p:sldId id="343" r:id="rId121"/>
    <p:sldId id="345" r:id="rId122"/>
    <p:sldId id="344" r:id="rId123"/>
    <p:sldId id="483" r:id="rId124"/>
    <p:sldId id="347" r:id="rId125"/>
    <p:sldId id="671" r:id="rId126"/>
    <p:sldId id="348" r:id="rId127"/>
    <p:sldId id="578" r:id="rId128"/>
    <p:sldId id="672" r:id="rId129"/>
    <p:sldId id="521" r:id="rId130"/>
    <p:sldId id="353" r:id="rId131"/>
    <p:sldId id="470" r:id="rId132"/>
    <p:sldId id="477" r:id="rId133"/>
    <p:sldId id="354" r:id="rId134"/>
    <p:sldId id="358" r:id="rId135"/>
    <p:sldId id="361" r:id="rId136"/>
    <p:sldId id="362" r:id="rId137"/>
    <p:sldId id="364" r:id="rId138"/>
    <p:sldId id="365" r:id="rId139"/>
    <p:sldId id="367" r:id="rId140"/>
    <p:sldId id="368" r:id="rId141"/>
    <p:sldId id="673" r:id="rId142"/>
    <p:sldId id="674" r:id="rId143"/>
    <p:sldId id="369" r:id="rId144"/>
    <p:sldId id="370" r:id="rId145"/>
    <p:sldId id="371" r:id="rId146"/>
    <p:sldId id="372" r:id="rId147"/>
    <p:sldId id="373" r:id="rId148"/>
    <p:sldId id="632" r:id="rId149"/>
    <p:sldId id="376" r:id="rId150"/>
    <p:sldId id="380" r:id="rId151"/>
    <p:sldId id="381" r:id="rId152"/>
    <p:sldId id="382" r:id="rId153"/>
    <p:sldId id="566" r:id="rId154"/>
    <p:sldId id="383" r:id="rId155"/>
    <p:sldId id="526" r:id="rId156"/>
    <p:sldId id="384" r:id="rId157"/>
    <p:sldId id="379" r:id="rId158"/>
    <p:sldId id="387" r:id="rId159"/>
    <p:sldId id="388" r:id="rId160"/>
    <p:sldId id="389" r:id="rId161"/>
    <p:sldId id="590" r:id="rId162"/>
    <p:sldId id="465" r:id="rId163"/>
    <p:sldId id="392" r:id="rId164"/>
    <p:sldId id="591" r:id="rId165"/>
    <p:sldId id="395" r:id="rId166"/>
    <p:sldId id="394" r:id="rId167"/>
    <p:sldId id="396" r:id="rId168"/>
    <p:sldId id="397" r:id="rId169"/>
    <p:sldId id="478" r:id="rId170"/>
    <p:sldId id="402" r:id="rId171"/>
    <p:sldId id="466" r:id="rId172"/>
    <p:sldId id="403" r:id="rId173"/>
    <p:sldId id="404" r:id="rId174"/>
    <p:sldId id="405" r:id="rId175"/>
    <p:sldId id="655" r:id="rId176"/>
    <p:sldId id="408" r:id="rId177"/>
    <p:sldId id="410" r:id="rId178"/>
    <p:sldId id="411" r:id="rId179"/>
    <p:sldId id="413" r:id="rId180"/>
    <p:sldId id="415" r:id="rId181"/>
    <p:sldId id="416" r:id="rId182"/>
    <p:sldId id="417" r:id="rId183"/>
    <p:sldId id="418" r:id="rId184"/>
    <p:sldId id="419" r:id="rId185"/>
    <p:sldId id="421" r:id="rId186"/>
    <p:sldId id="597" r:id="rId187"/>
    <p:sldId id="598" r:id="rId188"/>
    <p:sldId id="599" r:id="rId189"/>
    <p:sldId id="600" r:id="rId190"/>
    <p:sldId id="601" r:id="rId191"/>
    <p:sldId id="602" r:id="rId192"/>
    <p:sldId id="675" r:id="rId193"/>
    <p:sldId id="676" r:id="rId194"/>
    <p:sldId id="677" r:id="rId195"/>
    <p:sldId id="603" r:id="rId196"/>
    <p:sldId id="678" r:id="rId197"/>
    <p:sldId id="604" r:id="rId198"/>
    <p:sldId id="605" r:id="rId199"/>
    <p:sldId id="606" r:id="rId200"/>
    <p:sldId id="645" r:id="rId201"/>
    <p:sldId id="646" r:id="rId202"/>
    <p:sldId id="647" r:id="rId203"/>
    <p:sldId id="596" r:id="rId204"/>
    <p:sldId id="637" r:id="rId205"/>
    <p:sldId id="634" r:id="rId206"/>
    <p:sldId id="635" r:id="rId207"/>
    <p:sldId id="638" r:id="rId208"/>
    <p:sldId id="639" r:id="rId209"/>
    <p:sldId id="625" r:id="rId210"/>
    <p:sldId id="626" r:id="rId211"/>
    <p:sldId id="640" r:id="rId212"/>
    <p:sldId id="627" r:id="rId213"/>
    <p:sldId id="628" r:id="rId214"/>
    <p:sldId id="641" r:id="rId215"/>
    <p:sldId id="618" r:id="rId216"/>
    <p:sldId id="619" r:id="rId217"/>
    <p:sldId id="620" r:id="rId218"/>
    <p:sldId id="621" r:id="rId219"/>
    <p:sldId id="622" r:id="rId220"/>
    <p:sldId id="610" r:id="rId221"/>
    <p:sldId id="611" r:id="rId222"/>
    <p:sldId id="612" r:id="rId223"/>
    <p:sldId id="613" r:id="rId224"/>
    <p:sldId id="614" r:id="rId225"/>
    <p:sldId id="615" r:id="rId226"/>
    <p:sldId id="616" r:id="rId227"/>
    <p:sldId id="617" r:id="rId228"/>
    <p:sldId id="643" r:id="rId229"/>
    <p:sldId id="629" r:id="rId230"/>
    <p:sldId id="630" r:id="rId231"/>
    <p:sldId id="636" r:id="rId232"/>
    <p:sldId id="523" r:id="rId233"/>
    <p:sldId id="505" r:id="rId234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658"/>
            <p14:sldId id="493"/>
            <p14:sldId id="657"/>
            <p14:sldId id="661"/>
            <p14:sldId id="662"/>
            <p14:sldId id="659"/>
            <p14:sldId id="259"/>
            <p14:sldId id="660"/>
            <p14:sldId id="528"/>
            <p14:sldId id="531"/>
            <p14:sldId id="532"/>
            <p14:sldId id="547"/>
            <p14:sldId id="529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7"/>
            <p14:sldId id="289"/>
            <p14:sldId id="290"/>
            <p14:sldId id="292"/>
            <p14:sldId id="649"/>
            <p14:sldId id="455"/>
            <p14:sldId id="293"/>
            <p14:sldId id="294"/>
            <p14:sldId id="295"/>
            <p14:sldId id="642"/>
            <p14:sldId id="648"/>
            <p14:sldId id="296"/>
            <p14:sldId id="506"/>
            <p14:sldId id="574"/>
            <p14:sldId id="548"/>
            <p14:sldId id="564"/>
            <p14:sldId id="525"/>
            <p14:sldId id="498"/>
            <p14:sldId id="542"/>
            <p14:sldId id="299"/>
            <p14:sldId id="300"/>
            <p14:sldId id="524"/>
            <p14:sldId id="487"/>
            <p14:sldId id="546"/>
            <p14:sldId id="573"/>
            <p14:sldId id="488"/>
            <p14:sldId id="490"/>
            <p14:sldId id="527"/>
            <p14:sldId id="654"/>
            <p14:sldId id="494"/>
            <p14:sldId id="489"/>
            <p14:sldId id="584"/>
            <p14:sldId id="469"/>
            <p14:sldId id="501"/>
            <p14:sldId id="507"/>
            <p14:sldId id="508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8"/>
            <p14:sldId id="664"/>
            <p14:sldId id="309"/>
            <p14:sldId id="310"/>
            <p14:sldId id="443"/>
            <p14:sldId id="312"/>
            <p14:sldId id="665"/>
            <p14:sldId id="666"/>
            <p14:sldId id="513"/>
            <p14:sldId id="554"/>
            <p14:sldId id="314"/>
            <p14:sldId id="633"/>
            <p14:sldId id="667"/>
            <p14:sldId id="668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7"/>
            <p14:sldId id="663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670"/>
            <p14:sldId id="458"/>
            <p14:sldId id="333"/>
            <p14:sldId id="334"/>
            <p14:sldId id="335"/>
            <p14:sldId id="336"/>
            <p14:sldId id="669"/>
            <p14:sldId id="337"/>
            <p14:sldId id="338"/>
            <p14:sldId id="340"/>
            <p14:sldId id="342"/>
            <p14:sldId id="343"/>
            <p14:sldId id="345"/>
            <p14:sldId id="344"/>
            <p14:sldId id="483"/>
            <p14:sldId id="347"/>
            <p14:sldId id="671"/>
            <p14:sldId id="348"/>
            <p14:sldId id="578"/>
            <p14:sldId id="672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61"/>
            <p14:sldId id="362"/>
            <p14:sldId id="364"/>
            <p14:sldId id="365"/>
            <p14:sldId id="367"/>
            <p14:sldId id="368"/>
            <p14:sldId id="673"/>
            <p14:sldId id="674"/>
            <p14:sldId id="369"/>
            <p14:sldId id="370"/>
            <p14:sldId id="371"/>
            <p14:sldId id="372"/>
            <p14:sldId id="373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5"/>
            <p14:sldId id="394"/>
            <p14:sldId id="396"/>
            <p14:sldId id="397"/>
            <p14:sldId id="478"/>
            <p14:sldId id="402"/>
            <p14:sldId id="466"/>
            <p14:sldId id="403"/>
            <p14:sldId id="404"/>
            <p14:sldId id="405"/>
            <p14:sldId id="655"/>
            <p14:sldId id="408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75"/>
            <p14:sldId id="676"/>
            <p14:sldId id="677"/>
            <p14:sldId id="603"/>
            <p14:sldId id="678"/>
            <p14:sldId id="604"/>
            <p14:sldId id="605"/>
            <p14:sldId id="606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5933"/>
    <a:srgbClr val="696969"/>
    <a:srgbClr val="339933"/>
    <a:srgbClr val="F7A25B"/>
    <a:srgbClr val="003366"/>
    <a:srgbClr val="005AA9"/>
    <a:srgbClr val="7F7F7F"/>
    <a:srgbClr val="8CED79"/>
    <a:srgbClr val="414146"/>
    <a:srgbClr val="F7A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72842" autoAdjust="0"/>
  </p:normalViewPr>
  <p:slideViewPr>
    <p:cSldViewPr>
      <p:cViewPr varScale="1">
        <p:scale>
          <a:sx n="120" d="100"/>
          <a:sy n="120" d="100"/>
        </p:scale>
        <p:origin x="28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26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61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69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87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90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91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108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3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78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329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130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85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>
                <a:latin typeface="Times New Roman" pitchFamily="16" charset="0"/>
              </a:rPr>
              <a:t>template</a:t>
            </a:r>
            <a:r>
              <a:rPr lang="de-DE" altLang="de-DE" dirty="0">
                <a:latin typeface="Times New Roman" pitchFamily="16" charset="0"/>
              </a:rPr>
              <a:t>&lt;</a:t>
            </a:r>
            <a:r>
              <a:rPr lang="de-DE" altLang="de-DE" dirty="0" err="1">
                <a:latin typeface="Times New Roman" pitchFamily="16" charset="0"/>
              </a:rPr>
              <a:t>typename</a:t>
            </a:r>
            <a:r>
              <a:rPr lang="de-DE" altLang="de-DE" dirty="0">
                <a:latin typeface="Times New Roman" pitchFamily="16" charset="0"/>
              </a:rPr>
              <a:t> T = Person&gt;  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 Person ist der „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default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“ Typ des 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Templatearguments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172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186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(): Leere Parameterliste signalisiert eine beliebige Anzahl von Parametern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Void</a:t>
            </a:r>
            <a:r>
              <a:rPr lang="de-DE" dirty="0"/>
              <a:t>: Spezifiziert, dass es keine Parameter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Shift-</a:t>
            </a:r>
            <a:r>
              <a:rPr lang="en-US" b="1" dirty="0" err="1"/>
              <a:t>Operatoren</a:t>
            </a:r>
            <a:r>
              <a:rPr lang="en-US" b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dirty="0" err="1"/>
              <a:t>Präziser</a:t>
            </a:r>
            <a:r>
              <a:rPr lang="en-US" b="0" dirty="0"/>
              <a:t>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dirty="0"/>
              <a:t>Bei unsigned</a:t>
            </a:r>
            <a:r>
              <a:rPr lang="en-US" b="0" baseline="0" dirty="0"/>
              <a:t>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immer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0 </a:t>
            </a:r>
            <a:r>
              <a:rPr lang="en-US" b="0" baseline="0" dirty="0" err="1"/>
              <a:t>gefüllt</a:t>
            </a:r>
            <a:r>
              <a:rPr lang="en-US" b="0" baseline="0" dirty="0"/>
              <a:t> (</a:t>
            </a:r>
            <a:r>
              <a:rPr lang="en-US" b="0" baseline="0" dirty="0" err="1"/>
              <a:t>logischer</a:t>
            </a:r>
            <a:r>
              <a:rPr lang="en-US" b="0" baseline="0" dirty="0"/>
              <a:t> shift)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dirty="0"/>
              <a:t>Bei signed-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dem MSB </a:t>
            </a:r>
            <a:r>
              <a:rPr lang="en-US" b="0" baseline="0" dirty="0" err="1"/>
              <a:t>gefüllt</a:t>
            </a:r>
            <a:r>
              <a:rPr lang="en-US" b="0" baseline="0" dirty="0"/>
              <a:t>, um das </a:t>
            </a:r>
            <a:r>
              <a:rPr lang="en-US" b="0" baseline="0" dirty="0" err="1"/>
              <a:t>Vorzeichen</a:t>
            </a:r>
            <a:r>
              <a:rPr lang="en-US" b="0" baseline="0" dirty="0"/>
              <a:t> </a:t>
            </a:r>
            <a:r>
              <a:rPr lang="en-US" b="0" baseline="0" dirty="0" err="1"/>
              <a:t>beizubehalten</a:t>
            </a:r>
            <a:r>
              <a:rPr lang="en-US" b="0" baseline="0" dirty="0"/>
              <a:t> (</a:t>
            </a:r>
            <a:r>
              <a:rPr lang="en-US" b="0" baseline="0" dirty="0" err="1"/>
              <a:t>arithmetischer</a:t>
            </a:r>
            <a:r>
              <a:rPr lang="en-US" b="0" baseline="0" dirty="0"/>
              <a:t> shift)</a:t>
            </a:r>
            <a:endParaRPr lang="en-US" b="1" dirty="0"/>
          </a:p>
          <a:p>
            <a:r>
              <a:rPr lang="en-US" b="1" dirty="0"/>
              <a:t>In</a:t>
            </a:r>
            <a:r>
              <a:rPr lang="en-US" b="1" baseline="0" dirty="0"/>
              <a:t> Java</a:t>
            </a:r>
            <a:r>
              <a:rPr lang="en-US" b="0" baseline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operator&gt;&gt;&gt; (</a:t>
            </a:r>
            <a:r>
              <a:rPr lang="en-US" b="1" baseline="0" dirty="0" err="1"/>
              <a:t>logischer</a:t>
            </a:r>
            <a:r>
              <a:rPr lang="en-US" b="1" baseline="0" dirty="0"/>
              <a:t> shift operator)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 (</a:t>
            </a:r>
            <a:r>
              <a:rPr lang="en-US" b="1" baseline="0" dirty="0" err="1"/>
              <a:t>arithmetischer</a:t>
            </a:r>
            <a:r>
              <a:rPr lang="en-US" b="1" baseline="0" dirty="0"/>
              <a:t> shift operator)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Codebeispiel</a:t>
            </a:r>
            <a:r>
              <a:rPr lang="en-US" dirty="0"/>
              <a:t>:</a:t>
            </a: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const char* </a:t>
            </a:r>
            <a:r>
              <a:rPr lang="en-US" dirty="0" err="1"/>
              <a:t>fmt</a:t>
            </a:r>
            <a:r>
              <a:rPr lang="en-US" dirty="0"/>
              <a:t>(char a)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 int </a:t>
            </a:r>
            <a:r>
              <a:rPr lang="en-US" dirty="0" err="1"/>
              <a:t>bitsPerByte</a:t>
            </a:r>
            <a:r>
              <a:rPr lang="en-US" dirty="0"/>
              <a:t> = </a:t>
            </a:r>
            <a:r>
              <a:rPr lang="en-US" dirty="0" err="1"/>
              <a:t>sizeof</a:t>
            </a:r>
            <a:r>
              <a:rPr lang="en-US" dirty="0"/>
              <a:t>(char) * 8;</a:t>
            </a:r>
          </a:p>
          <a:p>
            <a:r>
              <a:rPr lang="en-US" dirty="0"/>
              <a:t>    char *</a:t>
            </a:r>
            <a:r>
              <a:rPr lang="en-US" dirty="0" err="1"/>
              <a:t>toString</a:t>
            </a:r>
            <a:r>
              <a:rPr lang="en-US" dirty="0"/>
              <a:t> = (char*) malloc((2 + </a:t>
            </a:r>
            <a:r>
              <a:rPr lang="en-US" dirty="0" err="1"/>
              <a:t>bitsPerByte</a:t>
            </a:r>
            <a:r>
              <a:rPr lang="en-US" dirty="0"/>
              <a:t>) * </a:t>
            </a:r>
            <a:r>
              <a:rPr lang="en-US" dirty="0" err="1"/>
              <a:t>sizeof</a:t>
            </a:r>
            <a:r>
              <a:rPr lang="en-US" dirty="0"/>
              <a:t>(char));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[0] = '0';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[1] = 'b';</a:t>
            </a:r>
          </a:p>
          <a:p>
            <a:r>
              <a:rPr lang="en-US" dirty="0"/>
              <a:t>    for (int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bitsPerByte</a:t>
            </a:r>
            <a:r>
              <a:rPr lang="en-US" dirty="0"/>
              <a:t> - 1; </a:t>
            </a:r>
            <a:r>
              <a:rPr lang="en-US" dirty="0" err="1"/>
              <a:t>i</a:t>
            </a:r>
            <a:r>
              <a:rPr lang="en-US" dirty="0"/>
              <a:t> &gt;= 0; --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char c;</a:t>
            </a:r>
          </a:p>
          <a:p>
            <a:r>
              <a:rPr lang="en-US" dirty="0"/>
              <a:t>        if (a &amp; (1 &lt;&lt; 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c = '1';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else {</a:t>
            </a:r>
          </a:p>
          <a:p>
            <a:r>
              <a:rPr lang="en-US" dirty="0"/>
              <a:t>            c = '0';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("%d", 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+ 2);</a:t>
            </a:r>
          </a:p>
          <a:p>
            <a:r>
              <a:rPr lang="en-US" dirty="0"/>
              <a:t>        </a:t>
            </a:r>
            <a:r>
              <a:rPr lang="en-US" dirty="0" err="1"/>
              <a:t>toString</a:t>
            </a:r>
            <a:r>
              <a:rPr lang="en-US" dirty="0"/>
              <a:t>[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+ 2] = c;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</a:t>
            </a:r>
            <a:r>
              <a:rPr lang="en-US" dirty="0" err="1"/>
              <a:t>toString</a:t>
            </a:r>
            <a:r>
              <a:rPr lang="en-US" dirty="0"/>
              <a:t>;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char a = 255;</a:t>
            </a:r>
          </a:p>
          <a:p>
            <a:r>
              <a:rPr lang="en-US" dirty="0"/>
              <a:t>  char b = 2;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&amp;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|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^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&lt;&lt;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&lt;&lt;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&gt;&gt;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&gt;&gt; b));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~a: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(~a));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Quelltext dazu:</a:t>
            </a:r>
          </a:p>
          <a:p>
            <a:r>
              <a:rPr lang="de-DE" dirty="0"/>
              <a:t>in</a:t>
            </a:r>
            <a:r>
              <a:rPr lang="de-DE" baseline="0" dirty="0"/>
              <a:t> der PDL unter </a:t>
            </a:r>
            <a:r>
              <a:rPr lang="de-DE" baseline="0" dirty="0" err="1"/>
              <a:t>devices</a:t>
            </a:r>
            <a:r>
              <a:rPr lang="en-US" baseline="0" dirty="0"/>
              <a:t>/fm4/s6e2ccxl/common/</a:t>
            </a:r>
            <a:r>
              <a:rPr lang="de-DE" dirty="0"/>
              <a:t>s6e2ccxl.h</a:t>
            </a:r>
          </a:p>
          <a:p>
            <a:endParaRPr lang="de-DE" dirty="0"/>
          </a:p>
          <a:p>
            <a:r>
              <a:rPr lang="de-DE" dirty="0"/>
              <a:t>Ports</a:t>
            </a:r>
            <a:r>
              <a:rPr lang="de-DE" baseline="0" dirty="0"/>
              <a:t> und Pin in </a:t>
            </a:r>
            <a:r>
              <a:rPr lang="de-DE" baseline="0" dirty="0" err="1"/>
              <a:t>FM_GPIO_TypeDef</a:t>
            </a:r>
            <a:r>
              <a:rPr lang="de-DE" baseline="0" dirty="0"/>
              <a:t> </a:t>
            </a:r>
            <a:endParaRPr lang="de-DE" dirty="0"/>
          </a:p>
          <a:p>
            <a:endParaRPr lang="en-US" dirty="0"/>
          </a:p>
          <a:p>
            <a:r>
              <a:rPr lang="en-US" dirty="0" err="1"/>
              <a:t>Gesamter</a:t>
            </a:r>
            <a:r>
              <a:rPr lang="en-US" baseline="0" dirty="0"/>
              <a:t> Code:</a:t>
            </a:r>
          </a:p>
          <a:p>
            <a:r>
              <a:rPr lang="en-US" dirty="0"/>
              <a:t>#include "</a:t>
            </a:r>
            <a:r>
              <a:rPr lang="en-US" dirty="0" err="1"/>
              <a:t>init.h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pins.h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int main(){</a:t>
            </a:r>
          </a:p>
          <a:p>
            <a:r>
              <a:rPr lang="en-US" dirty="0"/>
              <a:t>  </a:t>
            </a:r>
            <a:r>
              <a:rPr lang="en-US" dirty="0" err="1"/>
              <a:t>initBoard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FM4_GPIO-&gt;DDR2_f.P0 = 0;//Set to input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LED_RED_DDR |= (1 &lt;&lt; LED_RED_PIN); // Configure red LED pin as output.</a:t>
            </a:r>
          </a:p>
          <a:p>
            <a:r>
              <a:rPr lang="en-US" dirty="0"/>
              <a:t>  LED_RED_DOR |= (1 &lt;&lt; LED_RED_PIN); // Turn LED off.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while(FM4_GPIO-&gt;PDIR2_f.P0 == 1) {</a:t>
            </a:r>
          </a:p>
          <a:p>
            <a:r>
              <a:rPr lang="en-US" dirty="0"/>
              <a:t>    // Polling loop...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// Switch red LED on</a:t>
            </a:r>
          </a:p>
          <a:p>
            <a:r>
              <a:rPr lang="en-US" dirty="0"/>
              <a:t>  LED_RED_DOR &amp;= ~(1 &lt;&lt; LED_RED_PIN);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while(1);  </a:t>
            </a:r>
          </a:p>
          <a:p>
            <a:endParaRPr lang="en-US" dirty="0"/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79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2014 - 2020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4" name="Bitmap-Bild" r:id="rId3" imgW="1038370" imgH="980952" progId="Paint.Picture">
                  <p:embed/>
                </p:oleObj>
              </mc:Choice>
              <mc:Fallback>
                <p:oleObj name="Bitmap-Bild" r:id="rId3" imgW="1038370" imgH="9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33" name="Bitmap-Bild" r:id="rId16" imgW="1038370" imgH="980952" progId="Paint.Picture">
                  <p:embed/>
                </p:oleObj>
              </mc:Choice>
              <mc:Fallback>
                <p:oleObj name="Bitmap-Bild" r:id="rId16" imgW="1038370" imgH="980952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01.07.2020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++11#Explicitly_defaulted_and_deleted_special_member_func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sabella.nunesgrieser@stud.tu-darmstadt.de" TargetMode="External"/><Relationship Id="rId2" Type="http://schemas.openxmlformats.org/officeDocument/2006/relationships/hyperlink" Target="mailto:sebastian.ehmes@es.tu-darmstadt.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avid.eckhardt@stud.tu-darmstadt.de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59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.xlsx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tutorial/typecastin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1.jpeg"/><Relationship Id="rId4" Type="http://schemas.openxmlformats.org/officeDocument/2006/relationships/image" Target="../media/image4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www.tutorialspoint.com/compile_cpp11_online.php" TargetMode="Externa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tucan.tu-darmstadt.de/scripts/mgrqispi.dll?APPNAME=CampusNet&amp;PRGNAME=COURSEDETAILS&amp;ARGUMENTS=-N000000000000002,-N000579,-N0,-N362004047558305,-N362004047503306,-N0,-N0,-N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tu-darmstadt.de/course/view.php?id=18628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Hinweise zur Übung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814" y="1628800"/>
            <a:ext cx="8640763" cy="4176464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Aufgabenblatt – Je Thema ein Dokument mit allen Aufgaben</a:t>
            </a:r>
          </a:p>
          <a:p>
            <a:pPr lvl="1"/>
            <a:r>
              <a:rPr lang="de-DE" dirty="0"/>
              <a:t>Thema des Aufgabenblatts markiert durch:</a:t>
            </a:r>
            <a:endParaRPr lang="de-DE" noProof="0" dirty="0"/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b="1" noProof="0" dirty="0"/>
              <a:t>Musterlösungen</a:t>
            </a:r>
          </a:p>
          <a:p>
            <a:pPr lvl="1"/>
            <a:r>
              <a:rPr lang="de-DE" dirty="0"/>
              <a:t>Kommentierter C\C++ Quell-Code</a:t>
            </a:r>
          </a:p>
          <a:p>
            <a:pPr lvl="1"/>
            <a:r>
              <a:rPr lang="de-DE" noProof="0" dirty="0"/>
              <a:t>Verfügbar im </a:t>
            </a:r>
            <a:r>
              <a:rPr lang="de-DE" dirty="0"/>
              <a:t>CPPP</a:t>
            </a:r>
            <a:r>
              <a:rPr lang="de-DE" noProof="0" dirty="0"/>
              <a:t> GitHub-</a:t>
            </a:r>
            <a:r>
              <a:rPr lang="de-DE" noProof="0" dirty="0" err="1"/>
              <a:t>Reposit</a:t>
            </a:r>
            <a:r>
              <a:rPr lang="de-DE" dirty="0" err="1"/>
              <a:t>ory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https://github.com/Echtzeitsysteme/tud-cppp/</a:t>
            </a:r>
            <a:endParaRPr lang="de-DE" dirty="0"/>
          </a:p>
          <a:p>
            <a:pPr lvl="1"/>
            <a:r>
              <a:rPr lang="de-DE" dirty="0"/>
              <a:t>Verlinkung zum Repository auch in </a:t>
            </a:r>
            <a:r>
              <a:rPr lang="de-DE" dirty="0" err="1"/>
              <a:t>Moodle</a:t>
            </a:r>
            <a:endParaRPr lang="de-DE" dirty="0"/>
          </a:p>
          <a:p>
            <a:pPr marL="530225" lvl="3" indent="0">
              <a:buNone/>
            </a:pPr>
            <a:endParaRPr lang="de-DE" dirty="0"/>
          </a:p>
          <a:p>
            <a:pPr lvl="1"/>
            <a:endParaRPr lang="de-DE" noProof="0" dirty="0"/>
          </a:p>
          <a:p>
            <a:endParaRPr lang="de-DE" noProof="0" dirty="0"/>
          </a:p>
          <a:p>
            <a:pPr marL="180975" lvl="1" indent="0">
              <a:buNone/>
            </a:pPr>
            <a:endParaRPr lang="de-DE" noProof="0" dirty="0"/>
          </a:p>
          <a:p>
            <a:pPr lvl="1"/>
            <a:endParaRPr lang="de-DE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072560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1461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Hinweise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Übung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59916" y="1628800"/>
            <a:ext cx="7777559" cy="4968875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/>
              <a:t>Übungen sind (überwiegend) Programmieraufgaben</a:t>
            </a:r>
          </a:p>
          <a:p>
            <a:pPr lvl="1"/>
            <a:r>
              <a:rPr lang="de-DE" sz="1600" dirty="0"/>
              <a:t>Empfohlen: Verwendung einer Entwicklungsumgebung (IDE)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/>
              <a:t>Wir verwenden\empfehlen die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Installationsanleitungen auf </a:t>
            </a:r>
            <a:r>
              <a:rPr lang="de-DE" sz="1800" b="1" dirty="0" err="1"/>
              <a:t>Moodle</a:t>
            </a:r>
            <a:endParaRPr lang="de-DE" sz="1400" b="1" dirty="0"/>
          </a:p>
          <a:p>
            <a:pPr lvl="1"/>
            <a:r>
              <a:rPr lang="de-DE" sz="1600" dirty="0" err="1"/>
              <a:t>Codelite</a:t>
            </a:r>
            <a:r>
              <a:rPr lang="de-DE" sz="1600" dirty="0"/>
              <a:t> IDE (Windows \ Linux)</a:t>
            </a:r>
          </a:p>
          <a:p>
            <a:pPr lvl="1"/>
            <a:r>
              <a:rPr lang="de-DE" sz="1600" dirty="0"/>
              <a:t>C++ Compiler (Windows)</a:t>
            </a:r>
          </a:p>
          <a:p>
            <a:pPr lvl="1"/>
            <a:r>
              <a:rPr lang="de-DE" sz="1600" dirty="0"/>
              <a:t>Vorbereitete Virtuelle Maschine (VM) mit IDE und Compiler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Tutorials auf </a:t>
            </a:r>
            <a:r>
              <a:rPr lang="de-DE" sz="1800" b="1" dirty="0" err="1"/>
              <a:t>Moodle</a:t>
            </a:r>
            <a:endParaRPr lang="de-DE" sz="1800" b="1" dirty="0"/>
          </a:p>
          <a:p>
            <a:pPr lvl="1"/>
            <a:r>
              <a:rPr lang="de-DE" sz="1600" dirty="0"/>
              <a:t>Verwendung der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r>
              <a:rPr lang="de-DE" sz="1800" b="1" dirty="0"/>
              <a:t>Übungsabgaben</a:t>
            </a:r>
            <a:endParaRPr lang="de-DE" sz="1800" dirty="0"/>
          </a:p>
          <a:p>
            <a:pPr lvl="1"/>
            <a:r>
              <a:rPr lang="de-DE" sz="1600" dirty="0"/>
              <a:t>Bei Gruppenarbeit nur eine Abgabe</a:t>
            </a:r>
          </a:p>
          <a:p>
            <a:pPr lvl="1"/>
            <a:r>
              <a:rPr lang="de-DE" sz="1600" dirty="0"/>
              <a:t>Jede Programmieraufgabe als eigenes Projekt in (</a:t>
            </a:r>
            <a:r>
              <a:rPr lang="de-DE" sz="1600" dirty="0" err="1"/>
              <a:t>Codelite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Abgabe der Projekte (Aufgaben) als Zip-Archiv</a:t>
            </a:r>
          </a:p>
        </p:txBody>
      </p:sp>
    </p:spTree>
    <p:extLst>
      <p:ext uri="{BB962C8B-B14F-4D97-AF65-F5344CB8AC3E}">
        <p14:creationId xmlns:p14="http://schemas.microsoft.com/office/powerpoint/2010/main" val="36284961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61688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18. September 2020</a:t>
            </a:r>
          </a:p>
          <a:p>
            <a:pPr marL="180975" lvl="1" indent="0">
              <a:buNone/>
            </a:pPr>
            <a:r>
              <a:rPr lang="de-DE" altLang="de-DE" dirty="0"/>
              <a:t>Uhrzeit:	16:15 - 17:45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Räume: </a:t>
            </a:r>
            <a:r>
              <a:rPr lang="en-US" dirty="0">
                <a:hlinkClick r:id="rId3"/>
              </a:rPr>
              <a:t>S101/A1</a:t>
            </a:r>
            <a:r>
              <a:rPr lang="en-US" dirty="0"/>
              <a:t>,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Räume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bekannt</a:t>
            </a:r>
            <a:r>
              <a:rPr lang="en-US" dirty="0"/>
              <a:t> </a:t>
            </a:r>
            <a:r>
              <a:rPr lang="en-US" dirty="0" err="1"/>
              <a:t>gegeben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Vorlesungsfolien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der </a:t>
            </a:r>
            <a:r>
              <a:rPr lang="en-US" altLang="de-DE" b="1" noProof="0" dirty="0" err="1"/>
              <a:t>Aufgabenblätter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selbstständig lösen</a:t>
            </a:r>
          </a:p>
          <a:p>
            <a:pPr marL="457200" indent="-274638">
              <a:buAutoNum type="arabicPeriod"/>
            </a:pPr>
            <a:r>
              <a:rPr lang="de-DE" altLang="de-DE" sz="1600" dirty="0"/>
              <a:t>Altklausur (auf </a:t>
            </a:r>
            <a:r>
              <a:rPr lang="de-DE" altLang="de-DE" sz="1600" dirty="0" err="1"/>
              <a:t>Moodle</a:t>
            </a:r>
            <a:r>
              <a:rPr lang="de-DE" altLang="de-DE" sz="1600" dirty="0"/>
              <a:t>)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5178341" cy="11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	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2811814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4035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5536" y="476672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427DAF-5B7B-4CA6-A22E-7E7CCCC9AC9C}"/>
              </a:ext>
            </a:extLst>
          </p:cNvPr>
          <p:cNvSpPr txBox="1"/>
          <p:nvPr/>
        </p:nvSpPr>
        <p:spPr>
          <a:xfrm>
            <a:off x="395536" y="1628800"/>
            <a:ext cx="6984776" cy="472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/>
              <a:t>Grundsätzlich: </a:t>
            </a:r>
            <a:r>
              <a:rPr lang="de-DE" dirty="0"/>
              <a:t>Am besten stellen Sie ihre Fragen immer in </a:t>
            </a:r>
            <a:r>
              <a:rPr lang="de-DE" dirty="0" err="1"/>
              <a:t>Moodle</a:t>
            </a:r>
            <a:r>
              <a:rPr lang="de-DE" dirty="0"/>
              <a:t>, sodass andere auch von der Antwort auf ihre Frage profitieren können.</a:t>
            </a:r>
          </a:p>
          <a:p>
            <a:pPr algn="l"/>
            <a:endParaRPr lang="de-DE" b="1" dirty="0"/>
          </a:p>
          <a:p>
            <a:pPr algn="l"/>
            <a:r>
              <a:rPr lang="de-DE" b="1" dirty="0"/>
              <a:t>Organisatorisch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/>
              <a:t>Allgemeines </a:t>
            </a:r>
            <a:r>
              <a:rPr lang="de-DE" dirty="0" err="1"/>
              <a:t>Moodle</a:t>
            </a:r>
            <a:r>
              <a:rPr lang="de-DE" dirty="0"/>
              <a:t>-Forum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de-DE" dirty="0"/>
          </a:p>
          <a:p>
            <a:pPr algn="l"/>
            <a:r>
              <a:rPr lang="de-DE" b="1" dirty="0"/>
              <a:t>Vorlesungsinhalte \ Übungen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 err="1"/>
              <a:t>Moodle</a:t>
            </a:r>
            <a:r>
              <a:rPr lang="de-DE" dirty="0"/>
              <a:t>-Forum zum entsprechenden Kapitel</a:t>
            </a:r>
          </a:p>
          <a:p>
            <a:pPr lvl="2" algn="l"/>
            <a:endParaRPr lang="de-DE" dirty="0"/>
          </a:p>
          <a:p>
            <a:pPr algn="l"/>
            <a:r>
              <a:rPr lang="de-DE" i="1" dirty="0"/>
              <a:t>In dringenden Fällen: </a:t>
            </a:r>
            <a:r>
              <a:rPr lang="de-DE" dirty="0"/>
              <a:t>Per Mail oder </a:t>
            </a:r>
            <a:r>
              <a:rPr lang="de-DE" dirty="0" err="1"/>
              <a:t>Moodle</a:t>
            </a:r>
            <a:r>
              <a:rPr lang="de-DE" dirty="0"/>
              <a:t>-PN an den Veranstalter oder die Tutoren.</a:t>
            </a:r>
          </a:p>
          <a:p>
            <a:pPr algn="l"/>
            <a:endParaRPr lang="de-DE" dirty="0"/>
          </a:p>
          <a:p>
            <a:pPr algn="l"/>
            <a:r>
              <a:rPr lang="de-DE" b="1" dirty="0"/>
              <a:t>Ansprechpartner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2"/>
              </a:rPr>
              <a:t>Sebastian Ehmes</a:t>
            </a:r>
            <a:r>
              <a:rPr lang="de-DE" dirty="0"/>
              <a:t>			(Veranstalter – Vorlesung, Übung)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3"/>
              </a:rPr>
              <a:t>Isabella Grieser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4"/>
              </a:rPr>
              <a:t>David Eckhardt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7174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dirty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  <a:endParaRPr lang="de-DE" sz="1200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1378"/>
              <a:gd name="adj2" fmla="val -135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235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180556" y="2932796"/>
            <a:ext cx="2782888" cy="606425"/>
          </a:xfrm>
          <a:prstGeom prst="wedgeRoundRectCallout">
            <a:avLst>
              <a:gd name="adj1" fmla="val -50847"/>
              <a:gd name="adj2" fmla="val -2008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Konstruktoren werden richtig aufgerufen</a:t>
            </a:r>
          </a:p>
        </p:txBody>
      </p:sp>
      <p:sp>
        <p:nvSpPr>
          <p:cNvPr id="12" name="Rechteck 3">
            <a:extLst>
              <a:ext uri="{FF2B5EF4-FFF2-40B4-BE49-F238E27FC236}">
                <a16:creationId xmlns:a16="http://schemas.microsoft.com/office/drawing/2014/main" id="{69DE5B6C-4796-4DC1-9C45-FBB20BA1F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1617949"/>
            <a:ext cx="3080766" cy="2400014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0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0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338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180556" y="2932796"/>
            <a:ext cx="2782888" cy="606425"/>
          </a:xfrm>
          <a:prstGeom prst="wedgeRoundRectCallout">
            <a:avLst>
              <a:gd name="adj1" fmla="val -50847"/>
              <a:gd name="adj2" fmla="val -2008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Konstruktoren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585635"/>
            <a:ext cx="2782888" cy="604837"/>
          </a:xfrm>
          <a:prstGeom prst="wedgeRoundRectCallout">
            <a:avLst>
              <a:gd name="adj1" fmla="val -61262"/>
              <a:gd name="adj2" fmla="val -777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766688" y="4432300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2" name="Rechteck 3">
            <a:extLst>
              <a:ext uri="{FF2B5EF4-FFF2-40B4-BE49-F238E27FC236}">
                <a16:creationId xmlns:a16="http://schemas.microsoft.com/office/drawing/2014/main" id="{69DE5B6C-4796-4DC1-9C45-FBB20BA1F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1617949"/>
            <a:ext cx="3080766" cy="2400014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0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0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5360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3180556" y="2932796"/>
            <a:ext cx="2782888" cy="606425"/>
          </a:xfrm>
          <a:prstGeom prst="wedgeRoundRectCallout">
            <a:avLst>
              <a:gd name="adj1" fmla="val -50847"/>
              <a:gd name="adj2" fmla="val -2008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Konstruktoren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585635"/>
            <a:ext cx="2782888" cy="604837"/>
          </a:xfrm>
          <a:prstGeom prst="wedgeRoundRectCallout">
            <a:avLst>
              <a:gd name="adj1" fmla="val -61262"/>
              <a:gd name="adj2" fmla="val -777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923928" y="5263939"/>
            <a:ext cx="2782888" cy="763799"/>
          </a:xfrm>
          <a:prstGeom prst="wedgeRoundRectCallout">
            <a:avLst>
              <a:gd name="adj1" fmla="val -73501"/>
              <a:gd name="adj2" fmla="val 489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766688" y="4432300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777328" y="5244557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2" name="Rechteck 3">
            <a:extLst>
              <a:ext uri="{FF2B5EF4-FFF2-40B4-BE49-F238E27FC236}">
                <a16:creationId xmlns:a16="http://schemas.microsoft.com/office/drawing/2014/main" id="{69DE5B6C-4796-4DC1-9C45-FBB20BA1F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1617949"/>
            <a:ext cx="3080766" cy="2400014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0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0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07531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30" name="Worksheet" r:id="rId4" imgW="3552843" imgH="1076314" progId="Excel.Sheet.12">
                  <p:embed/>
                </p:oleObj>
              </mc:Choice>
              <mc:Fallback>
                <p:oleObj name="Workshee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31" name="Worksheet" r:id="rId7" imgW="3552843" imgH="809440" progId="Excel.Sheet.12">
                  <p:embed/>
                </p:oleObj>
              </mc:Choice>
              <mc:Fallback>
                <p:oleObj name="Workshee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206750" y="2565399"/>
            <a:ext cx="2784475" cy="606425"/>
          </a:xfrm>
          <a:prstGeom prst="wedgeRoundRectCallout">
            <a:avLst>
              <a:gd name="adj1" fmla="val 35307"/>
              <a:gd name="adj2" fmla="val 2032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963120" y="4584250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36478" y="3148020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2" name="Rechteck 3">
            <a:extLst>
              <a:ext uri="{FF2B5EF4-FFF2-40B4-BE49-F238E27FC236}">
                <a16:creationId xmlns:a16="http://schemas.microsoft.com/office/drawing/2014/main" id="{11F19097-2100-4C0B-9258-DFE49DCE7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1617949"/>
            <a:ext cx="3080766" cy="2400014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0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0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 ist hiermit </a:t>
            </a:r>
            <a:r>
              <a:rPr lang="de-DE" b="1" dirty="0">
                <a:solidFill>
                  <a:schemeClr val="bg1"/>
                </a:solidFill>
              </a:rPr>
              <a:t>rein virtuell</a:t>
            </a:r>
            <a:r>
              <a:rPr lang="de-DE" dirty="0">
                <a:solidFill>
                  <a:schemeClr val="bg1"/>
                </a:solidFill>
              </a:rPr>
              <a:t> – keine </a:t>
            </a:r>
            <a:r>
              <a:rPr lang="de-DE" b="1" u="sng" dirty="0">
                <a:solidFill>
                  <a:schemeClr val="bg1"/>
                </a:solidFill>
              </a:rPr>
              <a:t>inline</a:t>
            </a:r>
            <a:r>
              <a:rPr lang="de-DE" dirty="0">
                <a:solidFill>
                  <a:schemeClr val="bg1"/>
                </a:solidFill>
              </a:rPr>
              <a:t> Implementierung in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&lt;SC*&gt;(c) 	</a:t>
            </a:r>
            <a:r>
              <a:rPr lang="de-DE" noProof="0" dirty="0"/>
              <a:t>Umwandlung von c in Typ SC* mit 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Umwandlung </a:t>
            </a:r>
            <a:r>
              <a:rPr lang="de-DE" dirty="0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dirty="0" err="1"/>
              <a:t>Constness</a:t>
            </a:r>
            <a:r>
              <a:rPr lang="de-DE" noProof="0" dirty="0"/>
              <a:t> entfernen (z.B.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3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868144" y="2162522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4884" y="234734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6" y="2629769"/>
              <a:ext cx="4320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6768"/>
              <a:ext cx="5754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BA6037D-7747-4B1A-B5BE-5E62E07E70F0}"/>
              </a:ext>
            </a:extLst>
          </p:cNvPr>
          <p:cNvCxnSpPr>
            <a:stCxn id="9" idx="0"/>
            <a:endCxn id="6" idx="3"/>
          </p:cNvCxnSpPr>
          <p:nvPr/>
        </p:nvCxnSpPr>
        <p:spPr bwMode="auto">
          <a:xfrm flipV="1">
            <a:off x="6439509" y="2656678"/>
            <a:ext cx="0" cy="2739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64D9E0B-6E41-46DA-8350-14C5B7BC0165}"/>
              </a:ext>
            </a:extLst>
          </p:cNvPr>
          <p:cNvCxnSpPr>
            <a:stCxn id="13" idx="1"/>
            <a:endCxn id="11" idx="3"/>
          </p:cNvCxnSpPr>
          <p:nvPr/>
        </p:nvCxnSpPr>
        <p:spPr bwMode="auto">
          <a:xfrm flipV="1">
            <a:off x="8057423" y="2652737"/>
            <a:ext cx="14" cy="2739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 dirty="0"/>
              <a:t>C++-Templates induzieren ein </a:t>
            </a:r>
            <a:r>
              <a:rPr lang="de-DE" b="1" dirty="0"/>
              <a:t>implizites "Interface" durch die Art der Verwendung </a:t>
            </a:r>
            <a:r>
              <a:rPr lang="de-DE" dirty="0"/>
              <a:t>der generischen Typparameter</a:t>
            </a:r>
          </a:p>
          <a:p>
            <a:endParaRPr lang="de-DE" dirty="0"/>
          </a:p>
          <a:p>
            <a:r>
              <a:rPr lang="de-DE" dirty="0"/>
              <a:t>Beim Anlegen von </a:t>
            </a:r>
            <a:r>
              <a:rPr lang="de-DE" dirty="0" err="1"/>
              <a:t>templates</a:t>
            </a:r>
            <a:r>
              <a:rPr lang="de-DE" dirty="0"/>
              <a:t> sind </a:t>
            </a:r>
            <a:r>
              <a:rPr lang="de-DE" b="1" dirty="0" err="1">
                <a:latin typeface="Consolas" panose="020B0609020204030204" pitchFamily="49" charset="0"/>
              </a:rPr>
              <a:t>typename</a:t>
            </a:r>
            <a:r>
              <a:rPr lang="de-DE" dirty="0"/>
              <a:t> und </a:t>
            </a:r>
            <a:r>
              <a:rPr lang="de-DE" b="1" dirty="0" err="1">
                <a:latin typeface="Consolas" panose="020B0609020204030204" pitchFamily="49" charset="0"/>
              </a:rPr>
              <a:t>class</a:t>
            </a:r>
            <a:r>
              <a:rPr lang="de-DE" dirty="0"/>
              <a:t> als Schlüsselwörter möglich und bis auf wenige Ausnahmen gleichwertig.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T = Person&gt;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()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&lt;&gt; </a:t>
            </a:r>
            <a:r>
              <a:rPr lang="de-DE" altLang="de-DE" sz="1200" b="0" dirty="0" err="1">
                <a:latin typeface="Consolas" pitchFamily="49" charset="0"/>
              </a:rPr>
              <a:t>myElevator</a:t>
            </a:r>
            <a:r>
              <a:rPr lang="de-DE" altLang="de-DE" sz="1200" b="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start-&gt;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++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617327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start-&gt;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++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3201541" y="4472417"/>
            <a:ext cx="1442467" cy="7662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65819" y="3244461"/>
            <a:ext cx="2894213" cy="9007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899804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/* </a:t>
            </a:r>
            <a:r>
              <a:rPr lang="en-US" altLang="de-DE" sz="1400" b="0" dirty="0" err="1">
                <a:solidFill>
                  <a:srgbClr val="339933"/>
                </a:solidFill>
                <a:latin typeface="Consolas" pitchFamily="49" charset="0"/>
              </a:rPr>
              <a:t>Äquivalent</a:t>
            </a: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339933"/>
                </a:solidFill>
                <a:latin typeface="Consolas" pitchFamily="49" charset="0"/>
              </a:rPr>
              <a:t>zu</a:t>
            </a: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	 * while(begin != end)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	 *	function(*begin);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	 *	++begin;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	 */}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std::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07160" y="5079293"/>
            <a:ext cx="3595687" cy="1289757"/>
          </a:xfrm>
          <a:prstGeom prst="wedgeRoundRectCallout">
            <a:avLst>
              <a:gd name="adj1" fmla="val -72625"/>
              <a:gd name="adj2" fmla="val 98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Variablen </a:t>
            </a:r>
            <a:r>
              <a:rPr lang="de-DE" noProof="0" dirty="0"/>
              <a:t>operiert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/>
              <a:t>)</a:t>
            </a:r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= 1 </a:t>
            </a:r>
            <a:r>
              <a:rPr lang="de-DE" noProof="0" dirty="0"/>
              <a:t>Byte</a:t>
            </a:r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 (Nibble)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024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024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1687335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024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55859270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38713962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717" y="1484784"/>
            <a:ext cx="8640763" cy="4968875"/>
          </a:xfrm>
        </p:spPr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 algn="l">
              <a:buSzTx/>
            </a:pP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>
              <a:buSzTx/>
            </a:pP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altLang="de-DE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</a:t>
            </a:r>
            <a:r>
              <a:rPr lang="de-DE" altLang="de-DE" sz="1200" dirty="0" err="1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endParaRPr lang="de-DE" altLang="de-DE" sz="12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buSzTx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</a:t>
            </a:r>
            <a:r>
              <a:rPr lang="de-DE" altLang="de-DE" sz="1200" dirty="0" err="1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endParaRPr lang="de-DE" altLang="de-DE" sz="12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 algn="l">
              <a:buSzTx/>
            </a:pP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>
              <a:buSzTx/>
            </a:pP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altLang="de-DE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</a:t>
            </a:r>
            <a:r>
              <a:rPr lang="de-DE" altLang="de-DE" sz="1200" dirty="0" err="1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endParaRPr lang="de-DE" altLang="de-DE" sz="12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buSzTx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</a:t>
            </a:r>
            <a:r>
              <a:rPr lang="de-DE" altLang="de-DE" sz="1200" dirty="0" err="1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endParaRPr lang="de-DE" altLang="de-DE" sz="12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FC56B14-9B4A-4BA8-9686-7D565FF53702}"/>
              </a:ext>
            </a:extLst>
          </p:cNvPr>
          <p:cNvGrpSpPr/>
          <p:nvPr/>
        </p:nvGrpSpPr>
        <p:grpSpPr>
          <a:xfrm>
            <a:off x="6084168" y="4905197"/>
            <a:ext cx="2952328" cy="1152128"/>
            <a:chOff x="6084168" y="4905197"/>
            <a:chExt cx="2952328" cy="1152128"/>
          </a:xfrm>
        </p:grpSpPr>
        <p:sp>
          <p:nvSpPr>
            <p:cNvPr id="8" name="Gefaltete Ecke 4">
              <a:extLst>
                <a:ext uri="{FF2B5EF4-FFF2-40B4-BE49-F238E27FC236}">
                  <a16:creationId xmlns:a16="http://schemas.microsoft.com/office/drawing/2014/main" id="{A70CCD7E-DDD0-445B-BC86-53D7297C8B5E}"/>
                </a:ext>
              </a:extLst>
            </p:cNvPr>
            <p:cNvSpPr/>
            <p:nvPr/>
          </p:nvSpPr>
          <p:spPr>
            <a:xfrm>
              <a:off x="6084168" y="4905197"/>
              <a:ext cx="2952328" cy="1152128"/>
            </a:xfrm>
            <a:prstGeom prst="foldedCorner">
              <a:avLst>
                <a:gd name="adj" fmla="val 81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lvl="0" algn="l">
                <a:buSzTx/>
              </a:pPr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Problematik</a:t>
              </a: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 </a:t>
              </a:r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Zweierkomplement</a:t>
              </a:r>
              <a:endParaRPr lang="en-US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0" algn="l">
                <a:buSzTx/>
              </a:pPr>
              <a:r>
                <a:rPr lang="en-US" sz="1200" u="sng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Beispiel</a:t>
              </a:r>
              <a:r>
                <a:rPr lang="en-US" sz="12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(L-Shift)</a:t>
              </a:r>
            </a:p>
            <a:p>
              <a:pPr lvl="0" algn="l">
                <a:buSzTx/>
              </a:pP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1011 1111 &lt;&lt; 1 </a:t>
              </a:r>
            </a:p>
            <a:p>
              <a:pPr lvl="0" algn="l">
                <a:buSzTx/>
              </a:pP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200" i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eigentlich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-65*2=-130)</a:t>
              </a:r>
            </a:p>
            <a:p>
              <a:pPr lvl="0" algn="l">
                <a:buSzTx/>
              </a:pP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0111 1110</a:t>
              </a:r>
            </a:p>
            <a:p>
              <a:pPr lvl="0" algn="l">
                <a:buSzTx/>
              </a:pP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200" i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tatsächlich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126)</a:t>
              </a:r>
            </a:p>
          </p:txBody>
        </p:sp>
        <p:sp>
          <p:nvSpPr>
            <p:cNvPr id="4" name="Gewitterblitz 3">
              <a:extLst>
                <a:ext uri="{FF2B5EF4-FFF2-40B4-BE49-F238E27FC236}">
                  <a16:creationId xmlns:a16="http://schemas.microsoft.com/office/drawing/2014/main" id="{CE95F269-D88A-42A4-BA8D-3F4DB5C29FFA}"/>
                </a:ext>
              </a:extLst>
            </p:cNvPr>
            <p:cNvSpPr/>
            <p:nvPr/>
          </p:nvSpPr>
          <p:spPr bwMode="auto">
            <a:xfrm rot="1490854">
              <a:off x="8247915" y="5673734"/>
              <a:ext cx="362616" cy="360040"/>
            </a:xfrm>
            <a:prstGeom prst="lightningBol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10" name="Abgerundete rechteckige Legende 6">
            <a:extLst>
              <a:ext uri="{FF2B5EF4-FFF2-40B4-BE49-F238E27FC236}">
                <a16:creationId xmlns:a16="http://schemas.microsoft.com/office/drawing/2014/main" id="{EF4997DD-8034-4533-B6AE-5B22CF12C172}"/>
              </a:ext>
            </a:extLst>
          </p:cNvPr>
          <p:cNvSpPr/>
          <p:nvPr/>
        </p:nvSpPr>
        <p:spPr>
          <a:xfrm>
            <a:off x="7214807" y="4215108"/>
            <a:ext cx="1766018" cy="370940"/>
          </a:xfrm>
          <a:prstGeom prst="wedgeRoundRectCallout">
            <a:avLst>
              <a:gd name="adj1" fmla="val -47849"/>
              <a:gd name="adj2" fmla="val 1549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>
                <a:solidFill>
                  <a:schemeClr val="bg1"/>
                </a:solidFill>
              </a:rPr>
              <a:t>Vorsicht bei negativen Zahlen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2404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 dirty="0"/>
              <a:t>Beispiel</a:t>
            </a:r>
            <a:r>
              <a:rPr lang="de-DE" noProof="0" dirty="0"/>
              <a:t>: Warten auf einen Tastendruck mittels Polling/</a:t>
            </a:r>
            <a:r>
              <a:rPr lang="de-DE" noProof="0" dirty="0" err="1"/>
              <a:t>Busy</a:t>
            </a:r>
            <a:r>
              <a:rPr lang="de-DE" noProof="0" dirty="0"/>
              <a:t>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 dirty="0"/>
              <a:t>: Data </a:t>
            </a:r>
            <a:r>
              <a:rPr lang="de-DE" noProof="0" dirty="0" err="1"/>
              <a:t>Direction</a:t>
            </a:r>
            <a:r>
              <a:rPr lang="de-DE" noProof="0" dirty="0"/>
              <a:t> Register </a:t>
            </a:r>
            <a:r>
              <a:rPr lang="de-DE" dirty="0"/>
              <a:t>von Port X</a:t>
            </a:r>
            <a:endParaRPr lang="de-DE" noProof="0" dirty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 dirty="0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/>
              <a:t>Pin 0 des Port 2 (</a:t>
            </a:r>
            <a:r>
              <a:rPr lang="en-US" dirty="0" err="1"/>
              <a:t>Direktzugriff</a:t>
            </a:r>
            <a:r>
              <a:rPr lang="en-US" dirty="0"/>
              <a:t> </a:t>
            </a:r>
            <a:r>
              <a:rPr lang="de-DE" dirty="0"/>
              <a:t>über </a:t>
            </a:r>
            <a:r>
              <a:rPr lang="de-DE" dirty="0" err="1"/>
              <a:t>struct</a:t>
            </a:r>
            <a:r>
              <a:rPr lang="en-US" dirty="0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 dirty="0"/>
              <a:t>Ohne volatile</a:t>
            </a:r>
            <a:r>
              <a:rPr lang="de-DE" noProof="0" dirty="0"/>
              <a:t>: Compiler kann Endlosschleife erzeugen (</a:t>
            </a:r>
            <a:r>
              <a:rPr lang="de-DE" b="1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 dirty="0"/>
              <a:t>)</a:t>
            </a:r>
            <a:r>
              <a:rPr lang="de-DE" noProof="0" dirty="0"/>
              <a:t>, da </a:t>
            </a:r>
            <a:r>
              <a:rPr lang="en-US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gesetzt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89310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//FM4_GPIO-&gt;DDR2_f.P0 = 0; Set to output   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8059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= 1;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to input</a:t>
            </a:r>
            <a:endParaRPr lang="en-US" sz="1200" dirty="0">
              <a:solidFill>
                <a:srgbClr val="805933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Weitere Lehrveranstaltungen an der TU Darmstadt</a:t>
            </a:r>
          </a:p>
          <a:p>
            <a:pPr lvl="1"/>
            <a:r>
              <a:rPr lang="de-DE" b="1" dirty="0" err="1"/>
              <a:t>Advanced</a:t>
            </a:r>
            <a:r>
              <a:rPr lang="de-DE" b="1" dirty="0"/>
              <a:t> Multithreading in C++</a:t>
            </a:r>
            <a:br>
              <a:rPr lang="de-DE" b="1" dirty="0"/>
            </a:br>
            <a:r>
              <a:rPr lang="en-US" dirty="0"/>
              <a:t>(</a:t>
            </a:r>
            <a:r>
              <a:rPr lang="de-DE" dirty="0" err="1"/>
              <a:t>TuCan</a:t>
            </a:r>
            <a:r>
              <a:rPr lang="de-DE" dirty="0"/>
              <a:t> Modulnummer: </a:t>
            </a:r>
            <a:r>
              <a:rPr lang="de-DE" dirty="0">
                <a:hlinkClick r:id="rId2"/>
              </a:rPr>
              <a:t>20-00-0977-iv</a:t>
            </a:r>
            <a:r>
              <a:rPr lang="en-US" dirty="0"/>
              <a:t>)</a:t>
            </a:r>
            <a:endParaRPr lang="de-DE" noProof="0" dirty="0"/>
          </a:p>
          <a:p>
            <a:endParaRPr lang="de-DE" b="1" dirty="0"/>
          </a:p>
          <a:p>
            <a:r>
              <a:rPr lang="de-DE" b="1" noProof="0" dirty="0"/>
              <a:t>Wissenswertes (ein paar Ideen)</a:t>
            </a:r>
          </a:p>
          <a:p>
            <a:pPr lvl="1"/>
            <a:r>
              <a:rPr lang="de-DE" b="1" noProof="0" dirty="0"/>
              <a:t>C++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http://thbecker.net/articles/rvalue_references/section_01.html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Tipps zum Überladen von Operatoren</a:t>
            </a:r>
          </a:p>
          <a:p>
            <a:pPr lvl="2"/>
            <a:r>
              <a:rPr lang="de-DE" dirty="0"/>
              <a:t>"Wie überlade ich Operatoren für meine Klasse, sodass niemand überrascht wird."</a:t>
            </a:r>
            <a:endParaRPr lang="de-DE" noProof="0" dirty="0"/>
          </a:p>
          <a:p>
            <a:pPr lvl="2"/>
            <a:r>
              <a:rPr lang="de-DE" dirty="0">
                <a:hlinkClick r:id="rId4"/>
              </a:rPr>
              <a:t>http://courses.cms.caltech.edu/cs11/material/cpp/donnie/cpp-ops.html</a:t>
            </a:r>
            <a:r>
              <a:rPr lang="de-DE" dirty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Der Compiler generiert einen der Drei bei Bedarf automatisch, indem Felder kopiert werden (evtl. mittels "rekursivem" Copy-Konstruktor).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</a:t>
            </a:r>
            <a:r>
              <a:rPr lang="de-DE" kern="0" dirty="0" err="1"/>
              <a:t>Resourcen</a:t>
            </a:r>
            <a:r>
              <a:rPr lang="de-DE" b="0" kern="0" dirty="0"/>
              <a:t> (Speicher, File Handle,…) in einem </a:t>
            </a:r>
            <a:r>
              <a:rPr lang="de-DE" kern="0" dirty="0"/>
              <a:t>Konstruktor</a:t>
            </a:r>
            <a:r>
              <a:rPr lang="de-DE" b="0" kern="0" dirty="0"/>
              <a:t> akquiriere, möchte ich sie auch im </a:t>
            </a:r>
            <a:r>
              <a:rPr lang="de-DE" kern="0" dirty="0"/>
              <a:t>Destruktor</a:t>
            </a:r>
            <a:r>
              <a:rPr lang="de-DE" b="0" kern="0" dirty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im Konstruktor Heap-Speicher allokiere, dann muss ich diesen im Destruktor per </a:t>
            </a:r>
            <a:r>
              <a:rPr lang="de-DE" b="0" kern="0" dirty="0" err="1"/>
              <a:t>delete</a:t>
            </a:r>
            <a:r>
              <a:rPr lang="de-DE" b="0" kern="0" dirty="0"/>
              <a:t> freigeben. Was passiert aber wenn ich das notwendige Pointer-Attribut im </a:t>
            </a:r>
            <a:r>
              <a:rPr lang="de-DE" b="0" kern="0" dirty="0" err="1"/>
              <a:t>Kopierkonstruktor</a:t>
            </a:r>
            <a:r>
              <a:rPr lang="de-DE" b="0" kern="0" dirty="0"/>
              <a:t> einfach kopiere? (</a:t>
            </a:r>
            <a:r>
              <a:rPr lang="de-DE" b="0" kern="0" dirty="0">
                <a:sym typeface="Wingdings" panose="05000000000000000000" pitchFamily="2" charset="2"/>
              </a:rPr>
              <a:t>Double Delete!)</a:t>
            </a:r>
            <a:endParaRPr lang="en-US" b="0" kern="0" dirty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Verwende ich einen </a:t>
            </a:r>
            <a:r>
              <a:rPr lang="de-DE" kern="0" dirty="0"/>
              <a:t>eigenen Copy-Konstruktor</a:t>
            </a:r>
            <a:r>
              <a:rPr lang="de-DE" b="0" kern="0" dirty="0"/>
              <a:t> und einen </a:t>
            </a:r>
            <a:r>
              <a:rPr lang="de-DE" kern="0" dirty="0"/>
              <a:t>generierten </a:t>
            </a:r>
            <a:r>
              <a:rPr lang="de-DE" kern="0" dirty="0" err="1"/>
              <a:t>Assignment</a:t>
            </a:r>
            <a:r>
              <a:rPr lang="de-DE" kern="0" dirty="0"/>
              <a:t>-Operator</a:t>
            </a:r>
            <a:r>
              <a:rPr lang="de-DE" b="0" kern="0" dirty="0"/>
              <a:t>, kann es zu </a:t>
            </a:r>
            <a:r>
              <a:rPr lang="de-DE" kern="0" dirty="0"/>
              <a:t>inkonsistentem Verhalten</a:t>
            </a:r>
            <a:r>
              <a:rPr lang="de-DE" b="0" kern="0" dirty="0"/>
              <a:t> kommen.</a:t>
            </a:r>
            <a:br>
              <a:rPr lang="de-DE" b="0" kern="0" dirty="0"/>
            </a:br>
            <a:endParaRPr lang="de-DE" b="0" kern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Commons Namensnennung - Nicht kommerziell - Keine Bearbeitungen 4.0 International Lizenz</a:t>
            </a:r>
            <a:br>
              <a:rPr lang="de-DE" noProof="0" dirty="0"/>
            </a:br>
            <a:br>
              <a:rPr lang="de-DE" noProof="0" dirty="0"/>
            </a:br>
            <a:r>
              <a:rPr lang="de-DE" sz="1200" noProof="0" dirty="0">
                <a:hlinkClick r:id="rId2"/>
              </a:rPr>
              <a:t>http://creativecommons.org/licenses/by-nc-nd/4.0/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Fair-Use-Konvention.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Beteiligte</a:t>
            </a:r>
            <a:r>
              <a:rPr lang="en-US" dirty="0"/>
              <a:t> </a:t>
            </a:r>
            <a:r>
              <a:rPr lang="en-US" dirty="0" err="1"/>
              <a:t>Autoren</a:t>
            </a:r>
            <a:r>
              <a:rPr lang="en-US" dirty="0"/>
              <a:t> (</a:t>
            </a:r>
            <a:r>
              <a:rPr lang="en-US" dirty="0" err="1"/>
              <a:t>alphabetisch</a:t>
            </a:r>
            <a:r>
              <a:rPr lang="en-US" dirty="0"/>
              <a:t>):</a:t>
            </a:r>
          </a:p>
          <a:p>
            <a:pPr algn="l"/>
            <a:r>
              <a:rPr lang="en-US" dirty="0"/>
              <a:t>Anthony </a:t>
            </a:r>
            <a:r>
              <a:rPr lang="en-US" dirty="0" err="1"/>
              <a:t>Anjorin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Sebastian Ehmes,</a:t>
            </a:r>
          </a:p>
          <a:p>
            <a:pPr algn="l"/>
            <a:r>
              <a:rPr lang="en-US" dirty="0"/>
              <a:t>Matthias </a:t>
            </a:r>
            <a:r>
              <a:rPr lang="en-US" dirty="0" err="1"/>
              <a:t>Gazzari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Nicolas </a:t>
            </a:r>
            <a:r>
              <a:rPr lang="en-US" dirty="0" err="1"/>
              <a:t>Himmelmann</a:t>
            </a:r>
            <a:r>
              <a:rPr lang="en-US" dirty="0"/>
              <a:t>,</a:t>
            </a:r>
          </a:p>
          <a:p>
            <a:pPr algn="l"/>
            <a:r>
              <a:rPr lang="en-US" dirty="0" err="1"/>
              <a:t>Puria</a:t>
            </a:r>
            <a:r>
              <a:rPr lang="en-US" dirty="0"/>
              <a:t> </a:t>
            </a:r>
            <a:r>
              <a:rPr lang="en-US" dirty="0" err="1"/>
              <a:t>Izady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Philipp </a:t>
            </a:r>
            <a:r>
              <a:rPr lang="en-US" dirty="0" err="1"/>
              <a:t>Joncyk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Roland Kluge,</a:t>
            </a:r>
          </a:p>
          <a:p>
            <a:pPr algn="l"/>
            <a:r>
              <a:rPr lang="en-US" dirty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definiert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>
                <a:sym typeface="Wingdings" panose="05000000000000000000" pitchFamily="2" charset="2"/>
              </a:rPr>
              <a:t>Optimierungen</a:t>
            </a:r>
            <a:r>
              <a:rPr lang="de-DE" noProof="0" dirty="0">
                <a:sym typeface="Wingdings" panose="05000000000000000000" pitchFamily="2" charset="2"/>
              </a:rPr>
              <a:t>: fast ausschließlich zur </a:t>
            </a:r>
            <a:r>
              <a:rPr lang="de-DE" b="1" noProof="0" dirty="0">
                <a:sym typeface="Wingdings" panose="05000000000000000000" pitchFamily="2" charset="2"/>
              </a:rPr>
              <a:t>Laufzeit</a:t>
            </a:r>
            <a:r>
              <a:rPr lang="de-DE" noProof="0" dirty="0">
                <a:sym typeface="Wingdings" panose="05000000000000000000" pitchFamily="2" charset="2"/>
              </a:rPr>
              <a:t> durch die JVM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Java </a:t>
            </a:r>
            <a:r>
              <a:rPr lang="de-DE" b="1" noProof="0" dirty="0" err="1">
                <a:sym typeface="Wingdings" panose="05000000000000000000" pitchFamily="2" charset="2"/>
              </a:rPr>
              <a:t>Classpath</a:t>
            </a:r>
            <a:r>
              <a:rPr lang="de-DE" dirty="0">
                <a:sym typeface="Wingdings" panose="05000000000000000000" pitchFamily="2" charset="2"/>
              </a:rPr>
              <a:t> (~ </a:t>
            </a:r>
            <a:r>
              <a:rPr lang="de-DE" dirty="0" err="1">
                <a:sym typeface="Wingdings" panose="05000000000000000000" pitchFamily="2" charset="2"/>
              </a:rPr>
              <a:t>dyn</a:t>
            </a:r>
            <a:r>
              <a:rPr lang="de-DE" dirty="0">
                <a:sym typeface="Wingdings" panose="05000000000000000000" pitchFamily="2" charset="2"/>
              </a:rPr>
              <a:t>. Linken)</a:t>
            </a:r>
            <a:endParaRPr lang="de-DE" noProof="0" dirty="0"/>
          </a:p>
          <a:p>
            <a:pPr marL="0" indent="0">
              <a:buNone/>
            </a:pP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C/C++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Optimierungen 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Zwei Formen </a:t>
            </a:r>
            <a:r>
              <a:rPr lang="de-DE" noProof="0" dirty="0"/>
              <a:t>werden vom </a:t>
            </a:r>
            <a:r>
              <a:rPr lang="de-DE" b="1" noProof="0" dirty="0"/>
              <a:t>Linker </a:t>
            </a:r>
            <a:r>
              <a:rPr lang="de-DE" noProof="0" dirty="0"/>
              <a:t>erkannt:</a:t>
            </a:r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parameterlos (</a:t>
            </a:r>
            <a:r>
              <a:rPr lang="de-DE" altLang="de-DE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mit Kommandozeilenparametern 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69F1A0A-BF41-44C3-AF53-29EEC740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9144000" cy="4452627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4662859" y="2564904"/>
            <a:ext cx="791815" cy="720725"/>
          </a:xfrm>
          <a:prstGeom prst="wedgeRoundRectCallout">
            <a:avLst>
              <a:gd name="adj1" fmla="val 183573"/>
              <a:gd name="adj2" fmla="val 141219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23729" y="2564904"/>
            <a:ext cx="798917" cy="720725"/>
          </a:xfrm>
          <a:prstGeom prst="wedgeRoundRectCallout">
            <a:avLst>
              <a:gd name="adj1" fmla="val 70304"/>
              <a:gd name="adj2" fmla="val 229586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346845" y="2564904"/>
            <a:ext cx="791815" cy="720725"/>
          </a:xfrm>
          <a:prstGeom prst="wedgeRoundRectCallout">
            <a:avLst>
              <a:gd name="adj1" fmla="val 150337"/>
              <a:gd name="adj2" fmla="val 11819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Java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92216"/>
              </p:ext>
            </p:extLst>
          </p:nvPr>
        </p:nvGraphicFramePr>
        <p:xfrm>
          <a:off x="6444208" y="1511301"/>
          <a:ext cx="2534864" cy="173736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80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2020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false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hlinkClick r:id="rId3"/>
              </a:rPr>
              <a:t>https://blogs.mentor.com/colinwalls/blog/2014/06/02/struct-vs-class-in-c/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>
                <a:hlinkClick r:id="rId4"/>
              </a:rPr>
              <a:t>http://en.cppreference.com/w/cpp/language/union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Neben</a:t>
            </a:r>
            <a:r>
              <a:rPr lang="en-US" dirty="0"/>
              <a:t> </a:t>
            </a:r>
            <a:r>
              <a:rPr lang="en-US" b="1" dirty="0"/>
              <a:t>rein </a:t>
            </a:r>
            <a:r>
              <a:rPr lang="en-US" b="1" dirty="0" err="1"/>
              <a:t>dezimalen</a:t>
            </a:r>
            <a:r>
              <a:rPr lang="en-US" b="1" dirty="0"/>
              <a:t> </a:t>
            </a:r>
            <a:r>
              <a:rPr lang="en-US" b="1" dirty="0" err="1"/>
              <a:t>Ganzzahl</a:t>
            </a:r>
            <a:r>
              <a:rPr lang="de-DE" b="1" dirty="0"/>
              <a:t>literalen </a:t>
            </a:r>
            <a:r>
              <a:rPr lang="de-DE" dirty="0"/>
              <a:t>(z.B.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 = 125</a:t>
            </a:r>
            <a:r>
              <a:rPr lang="de-DE" dirty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dirty="0"/>
              <a:t>Suffixe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 oder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vorzeichenlos</a:t>
            </a:r>
            <a:r>
              <a:rPr lang="de-DE" dirty="0"/>
              <a:t> interpretiert wird (z.B. 255u)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'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int</a:t>
            </a:r>
            <a:r>
              <a:rPr lang="de-DE" b="1" dirty="0"/>
              <a:t>' </a:t>
            </a:r>
            <a:r>
              <a:rPr lang="de-DE" dirty="0"/>
              <a:t>interpretiert wird </a:t>
            </a:r>
            <a:br>
              <a:rPr lang="de-DE" dirty="0"/>
            </a:br>
            <a:r>
              <a:rPr lang="de-DE" dirty="0"/>
              <a:t>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dirty="0"/>
              <a:t>). Seit C++11 kein Unterschied mehr zwischen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Infixe</a:t>
            </a:r>
          </a:p>
          <a:p>
            <a:pPr lvl="1"/>
            <a:r>
              <a:rPr lang="de-DE" b="1" dirty="0"/>
              <a:t>(Seit C++14) Hochkommata</a:t>
            </a:r>
            <a:r>
              <a:rPr lang="de-DE" dirty="0"/>
              <a:t> können an beliebigen Stellen eingesetzt werden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Kombinationen beider Suffixe sind möglich.</a:t>
            </a:r>
          </a:p>
          <a:p>
            <a:pPr marL="0" indent="0">
              <a:buNone/>
            </a:pPr>
            <a:r>
              <a:rPr lang="de-DE" b="1" dirty="0"/>
              <a:t>Präfixe</a:t>
            </a:r>
            <a:endParaRPr lang="de-DE" dirty="0"/>
          </a:p>
          <a:p>
            <a:pPr lvl="1"/>
            <a:r>
              <a:rPr lang="de-DE" b="1" dirty="0" err="1"/>
              <a:t>Oktaldarstellung</a:t>
            </a:r>
            <a:r>
              <a:rPr lang="de-DE" dirty="0"/>
              <a:t>: führende 0 bewirkt Interpretation als </a:t>
            </a:r>
            <a:r>
              <a:rPr lang="de-DE" dirty="0" err="1"/>
              <a:t>Oktalliteral</a:t>
            </a:r>
            <a:r>
              <a:rPr lang="de-DE" dirty="0"/>
              <a:t>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dirty="0"/>
              <a:t>).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lvl="1"/>
            <a:r>
              <a:rPr lang="de-DE" b="1" dirty="0"/>
              <a:t>(Seit C++14) Binärdarstellung</a:t>
            </a:r>
            <a:r>
              <a:rPr lang="de-DE" dirty="0"/>
              <a:t>: führende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dirty="0"/>
              <a:t> bewirkt Interpretation als Binärliteral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dirty="0"/>
              <a:t>) 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marL="0" indent="0">
              <a:buNone/>
            </a:pPr>
            <a:r>
              <a:rPr lang="de-DE" dirty="0"/>
              <a:t>Seit C++11 kann man übrigens </a:t>
            </a:r>
            <a:r>
              <a:rPr lang="de-DE" b="1" dirty="0"/>
              <a:t>eigene </a:t>
            </a:r>
            <a:r>
              <a:rPr lang="de-DE" b="1" dirty="0" err="1"/>
              <a:t>Literaltypen</a:t>
            </a:r>
            <a:r>
              <a:rPr lang="de-DE" dirty="0"/>
              <a:t> definieren ("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literals</a:t>
            </a:r>
            <a:r>
              <a:rPr lang="de-DE" dirty="0"/>
              <a:t>").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Die </a:t>
            </a:r>
            <a:r>
              <a:rPr lang="en-US" dirty="0" err="1"/>
              <a:t>Suffixe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u, U, l, L,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LL</a:t>
            </a:r>
            <a:r>
              <a:rPr lang="en-US" dirty="0"/>
              <a:t> und die </a:t>
            </a:r>
            <a:r>
              <a:rPr lang="en-US" dirty="0" err="1"/>
              <a:t>Pr</a:t>
            </a:r>
            <a:r>
              <a:rPr lang="de-DE" dirty="0" err="1"/>
              <a:t>äfixe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/>
              <a:t> </a:t>
            </a:r>
            <a:r>
              <a:rPr lang="en-US" dirty="0" err="1"/>
              <a:t>funktionieren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 C.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484784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[G] Grundlagen</a:t>
            </a:r>
          </a:p>
          <a:p>
            <a:pPr lvl="1"/>
            <a:r>
              <a:rPr lang="de-DE" noProof="0" dirty="0"/>
              <a:t>Projektstruktur, Kompiliervorgang, allgemeine Konzepte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[S] </a:t>
            </a:r>
            <a:r>
              <a:rPr lang="de-DE" b="1" noProof="0" dirty="0"/>
              <a:t>Speicherverwaltung</a:t>
            </a:r>
          </a:p>
          <a:p>
            <a:pPr lvl="1"/>
            <a:r>
              <a:rPr lang="de-DE" noProof="0" dirty="0"/>
              <a:t>Speicherbereiche in C++, Vergleich zu Java</a:t>
            </a:r>
          </a:p>
          <a:p>
            <a:pPr lvl="1"/>
            <a:r>
              <a:rPr lang="de-DE" noProof="0" dirty="0"/>
              <a:t>Typische Fallstricke </a:t>
            </a:r>
            <a:r>
              <a:rPr lang="de-DE" dirty="0"/>
              <a:t>– </a:t>
            </a:r>
            <a:r>
              <a:rPr lang="de-DE" noProof="0" dirty="0"/>
              <a:t>davon gibt es reichlich!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[O] </a:t>
            </a:r>
            <a:r>
              <a:rPr lang="de-DE" b="1" noProof="0" dirty="0"/>
              <a:t>Objektorientierung</a:t>
            </a:r>
          </a:p>
          <a:p>
            <a:pPr lvl="1"/>
            <a:r>
              <a:rPr lang="de-DE" noProof="0" dirty="0"/>
              <a:t>Besonderheiten von C++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[F] Fortgeschrittene Themen</a:t>
            </a:r>
          </a:p>
          <a:p>
            <a:pPr lvl="1"/>
            <a:r>
              <a:rPr lang="de-DE" dirty="0"/>
              <a:t>Templates: vergleichbar mit </a:t>
            </a:r>
            <a:r>
              <a:rPr lang="de-DE" dirty="0" err="1"/>
              <a:t>Generics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Funktionszeiger: in C von Anfang an, in Java erst seit 1.8!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[C] Einführung in C</a:t>
            </a:r>
          </a:p>
          <a:p>
            <a:pPr lvl="1"/>
            <a:r>
              <a:rPr lang="de-DE" dirty="0"/>
              <a:t>Besonderheiten von C im Vergleich zu C++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70892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und </a:t>
            </a:r>
            <a:r>
              <a:rPr lang="de-DE" altLang="de-DE" dirty="0"/>
              <a:t>Lebenszyklus – Teil 1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dirty="0"/>
              <a:t>(Übungsblatt: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dirty="0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28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Ursprünglicher Ablauf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trike="sngStrike" dirty="0"/>
              <a:t>Grundlagen</a:t>
            </a:r>
          </a:p>
          <a:p>
            <a:pPr lvl="1"/>
            <a:r>
              <a:rPr lang="de-DE" strike="sngStrike" noProof="0" dirty="0"/>
              <a:t>Projektstruktur, Kompiliervorgang, allgemeine Konzepte</a:t>
            </a:r>
          </a:p>
          <a:p>
            <a:r>
              <a:rPr lang="de-DE" b="1" strike="sngStrike" noProof="0" dirty="0"/>
              <a:t>Speicherverwaltung</a:t>
            </a:r>
          </a:p>
          <a:p>
            <a:pPr lvl="1"/>
            <a:r>
              <a:rPr lang="de-DE" strike="sngStrike" noProof="0" dirty="0"/>
              <a:t>Speicherbereiche in C++, Vergleich zu Java</a:t>
            </a:r>
          </a:p>
          <a:p>
            <a:pPr lvl="1"/>
            <a:r>
              <a:rPr lang="de-DE" strike="sngStrike" noProof="0" dirty="0"/>
              <a:t>Typische Fallstricke </a:t>
            </a:r>
            <a:r>
              <a:rPr lang="de-DE" strike="sngStrike" dirty="0"/>
              <a:t>– </a:t>
            </a:r>
            <a:r>
              <a:rPr lang="de-DE" strike="sngStrike" noProof="0" dirty="0"/>
              <a:t>davon gibt es reichlich!</a:t>
            </a:r>
          </a:p>
          <a:p>
            <a:r>
              <a:rPr lang="de-DE" b="1" strike="sngStrike" noProof="0" dirty="0"/>
              <a:t>Objektorientierung</a:t>
            </a:r>
          </a:p>
          <a:p>
            <a:pPr lvl="1"/>
            <a:r>
              <a:rPr lang="de-DE" strike="sngStrike" noProof="0" dirty="0"/>
              <a:t>Besonderheiten von C++</a:t>
            </a:r>
          </a:p>
          <a:p>
            <a:r>
              <a:rPr lang="de-DE" b="1" strike="sngStrike" dirty="0"/>
              <a:t>Fortgeschrittene Themen</a:t>
            </a:r>
          </a:p>
          <a:p>
            <a:pPr lvl="1"/>
            <a:r>
              <a:rPr lang="de-DE" strike="sngStrike" dirty="0"/>
              <a:t>Templates: vergleichbar mit </a:t>
            </a:r>
            <a:r>
              <a:rPr lang="de-DE" strike="sngStrike" dirty="0" err="1"/>
              <a:t>Generics</a:t>
            </a:r>
            <a:r>
              <a:rPr lang="de-DE" strike="sngStrike" dirty="0"/>
              <a:t> in Java</a:t>
            </a:r>
          </a:p>
          <a:p>
            <a:pPr lvl="1"/>
            <a:r>
              <a:rPr lang="de-DE" strike="sngStrike" dirty="0"/>
              <a:t>Funktionszeiger: in C von Anfang an, in Java erst seit 1.8!</a:t>
            </a:r>
          </a:p>
          <a:p>
            <a:r>
              <a:rPr lang="de-DE" b="1" strike="sngStrike" dirty="0"/>
              <a:t>Einführung in (Embedded) C</a:t>
            </a:r>
            <a:endParaRPr lang="de-DE" b="1" strike="sngStrike" noProof="0" dirty="0"/>
          </a:p>
          <a:p>
            <a:pPr lvl="1"/>
            <a:r>
              <a:rPr lang="de-DE" strike="sngStrike" noProof="0" dirty="0"/>
              <a:t>Besonderheiten einer Hardwareplattform</a:t>
            </a:r>
          </a:p>
          <a:p>
            <a:r>
              <a:rPr lang="de-DE" b="1" strike="sngStrike" dirty="0"/>
              <a:t>Gastvortrag und Evaluation</a:t>
            </a:r>
          </a:p>
          <a:p>
            <a:pPr lvl="1"/>
            <a:r>
              <a:rPr lang="de-DE" strike="sngStrike" dirty="0"/>
              <a:t>Praktischer Einsatz von Microcontrollern</a:t>
            </a:r>
          </a:p>
          <a:p>
            <a:r>
              <a:rPr lang="de-DE" b="1" strike="sngStrike" dirty="0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CA595FA-4041-4E96-8A76-DA05E97F699A}"/>
              </a:ext>
            </a:extLst>
          </p:cNvPr>
          <p:cNvSpPr/>
          <p:nvPr/>
        </p:nvSpPr>
        <p:spPr bwMode="auto">
          <a:xfrm>
            <a:off x="2081147" y="3005104"/>
            <a:ext cx="4464496" cy="96364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Dieses Jahr leider nicht!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499992" y="4293096"/>
            <a:ext cx="2580486" cy="814090"/>
          </a:xfrm>
          <a:prstGeom prst="wedgeRoundRectCallout">
            <a:avLst>
              <a:gd name="adj1" fmla="val -108050"/>
              <a:gd name="adj2" fmla="val -595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Wie &lt;</a:t>
            </a:r>
            <a:r>
              <a:rPr lang="de-DE" b="1" dirty="0" err="1">
                <a:solidFill>
                  <a:schemeClr val="bg1"/>
                </a:solidFill>
              </a:rPr>
              <a:t>stddef.h</a:t>
            </a:r>
            <a:r>
              <a:rPr lang="de-DE" b="1" dirty="0">
                <a:solidFill>
                  <a:schemeClr val="bg1"/>
                </a:solidFill>
              </a:rPr>
              <a:t>&gt;, aber mit 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>2289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99558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43201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x 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de-DE" noProof="0" dirty="0"/>
              <a:t>1, 1, 2, 3, 5, 8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*myArray2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88340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8821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Allgemeine Informationen zur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Offizieller </a:t>
            </a:r>
            <a:r>
              <a:rPr lang="de-DE" b="1" dirty="0" err="1"/>
              <a:t>Moodle</a:t>
            </a:r>
            <a:r>
              <a:rPr lang="de-DE" b="1" dirty="0"/>
              <a:t>-Kurs als zentrale Anlaufstelle</a:t>
            </a:r>
          </a:p>
          <a:p>
            <a:pPr marL="180975" lvl="1" indent="0">
              <a:buNone/>
            </a:pPr>
            <a:r>
              <a:rPr lang="de-DE" dirty="0">
                <a:hlinkClick r:id="rId2"/>
              </a:rPr>
              <a:t>https://moodle.tu-darmstadt.de/course/view.php?id=18628</a:t>
            </a:r>
            <a:endParaRPr lang="de-DE" dirty="0"/>
          </a:p>
          <a:p>
            <a:pPr lvl="1"/>
            <a:r>
              <a:rPr lang="de-DE" dirty="0"/>
              <a:t>Ankündigungen und allgemeine Organisation</a:t>
            </a:r>
          </a:p>
          <a:p>
            <a:pPr lvl="1"/>
            <a:r>
              <a:rPr lang="de-DE" noProof="0" dirty="0"/>
              <a:t>Vorlesungs- und Übungsmaterialien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Umstellung auf E-Learning</a:t>
            </a:r>
          </a:p>
          <a:p>
            <a:pPr lvl="1"/>
            <a:r>
              <a:rPr lang="de-DE" dirty="0"/>
              <a:t>Keine Präsenzveranstaltung</a:t>
            </a:r>
          </a:p>
          <a:p>
            <a:pPr lvl="1"/>
            <a:r>
              <a:rPr lang="de-DE" noProof="0" dirty="0"/>
              <a:t>Keine </a:t>
            </a:r>
            <a:r>
              <a:rPr lang="de-DE" noProof="0" dirty="0" err="1"/>
              <a:t>Pfli</a:t>
            </a:r>
            <a:r>
              <a:rPr lang="de-DE" dirty="0" err="1"/>
              <a:t>chtabgaben</a:t>
            </a:r>
            <a:endParaRPr lang="de-DE" dirty="0"/>
          </a:p>
          <a:p>
            <a:pPr lvl="1"/>
            <a:r>
              <a:rPr lang="de-DE" noProof="0" dirty="0"/>
              <a:t>Hardware</a:t>
            </a:r>
            <a:r>
              <a:rPr lang="de-DE" dirty="0"/>
              <a:t>-Teil entfällt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Sie sind für ihren Lernerfolg selbst verantwortlich!</a:t>
            </a:r>
            <a:endParaRPr lang="de-DE" noProof="0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noProof="0" dirty="0"/>
              <a:t>Alle </a:t>
            </a:r>
            <a:r>
              <a:rPr lang="de-DE" b="1" noProof="0" dirty="0" err="1"/>
              <a:t>Vorlesungs</a:t>
            </a:r>
            <a:r>
              <a:rPr lang="de-DE" b="1" dirty="0" err="1"/>
              <a:t>folien</a:t>
            </a:r>
            <a:r>
              <a:rPr lang="de-DE" b="1" dirty="0"/>
              <a:t> und Aufzeichnungen 06.07.2020 verfügbar!</a:t>
            </a:r>
          </a:p>
          <a:p>
            <a:pPr lvl="1"/>
            <a:r>
              <a:rPr lang="de-DE" dirty="0"/>
              <a:t>Foliensatz auf </a:t>
            </a:r>
            <a:r>
              <a:rPr lang="de-DE" dirty="0" err="1"/>
              <a:t>Moodle</a:t>
            </a:r>
            <a:r>
              <a:rPr lang="de-DE" dirty="0"/>
              <a:t> verfügbar</a:t>
            </a:r>
          </a:p>
          <a:p>
            <a:pPr lvl="1"/>
            <a:r>
              <a:rPr lang="de-DE" dirty="0"/>
              <a:t>Vorlesungsaufzeichnungen nach Themen aufgeteilt (siehe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Moodle-Quizzes</a:t>
            </a:r>
            <a:r>
              <a:rPr lang="de-DE" dirty="0"/>
              <a:t> zu einzelnen Themengebieten zur Selbstkontrolle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6409407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Ablauf der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Keine</a:t>
            </a:r>
            <a:r>
              <a:rPr lang="de-DE" b="1" dirty="0"/>
              <a:t> Vorlesungseinheiten oder Übungen als </a:t>
            </a:r>
            <a:r>
              <a:rPr lang="de-DE" b="1" u="sng" dirty="0"/>
              <a:t>Live-Stream</a:t>
            </a:r>
          </a:p>
          <a:p>
            <a:pPr lvl="1"/>
            <a:r>
              <a:rPr lang="de-DE" dirty="0"/>
              <a:t>Stattdessen: Vorlesungs- und Übungsaufzeichnungen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Vorlesung und Übungen aufgeteilt in Themenblöcke</a:t>
            </a:r>
          </a:p>
          <a:p>
            <a:pPr lvl="1"/>
            <a:r>
              <a:rPr lang="de-DE" dirty="0"/>
              <a:t>Übungen zu den Themenblöcken werden nacheinander veröffentlicht</a:t>
            </a:r>
          </a:p>
          <a:p>
            <a:pPr lvl="1"/>
            <a:r>
              <a:rPr lang="de-DE" dirty="0"/>
              <a:t>[G] 06.07, [S] 20.07, [O] 03.08, [F] 17.08, [C] 31.08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Vorstellung der Übungen und Lösungen aufgezeichnet</a:t>
            </a:r>
          </a:p>
          <a:p>
            <a:pPr lvl="1"/>
            <a:r>
              <a:rPr lang="de-DE" dirty="0"/>
              <a:t>Freigabe der Aufzeichnungen zu den entsprechenden Terminen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Freiwillige Abgabe der Übungen zur Korrektur</a:t>
            </a:r>
          </a:p>
          <a:p>
            <a:pPr lvl="1"/>
            <a:r>
              <a:rPr lang="de-DE" dirty="0"/>
              <a:t>Abgabe durch </a:t>
            </a:r>
            <a:r>
              <a:rPr lang="de-DE" dirty="0" err="1"/>
              <a:t>Moodle</a:t>
            </a:r>
            <a:endParaRPr lang="de-DE" dirty="0"/>
          </a:p>
          <a:p>
            <a:pPr lvl="1"/>
            <a:r>
              <a:rPr lang="de-DE" dirty="0"/>
              <a:t>Feedback durch Veranstalter und Tutoren</a:t>
            </a:r>
          </a:p>
          <a:p>
            <a:pPr lvl="1"/>
            <a:r>
              <a:rPr lang="de-DE" dirty="0"/>
              <a:t>Freigabe der Abgaben zu den entsprechenden Terminen</a:t>
            </a:r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1001546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und </a:t>
            </a:r>
            <a:r>
              <a:rPr lang="de-DE" altLang="de-DE" dirty="0"/>
              <a:t>Lebenszyklus – Teil 2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dirty="0"/>
              <a:t>(Übungsblatt: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dirty="0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0409550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 dirty="0"/>
              <a:t>Man kann 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 dirty="0"/>
              <a:t>: man kann/muss nur Basisklassen 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28828</Words>
  <Application>Microsoft Office PowerPoint</Application>
  <PresentationFormat>Bildschirmpräsentation (4:3)</PresentationFormat>
  <Paragraphs>5332</Paragraphs>
  <Slides>233</Slides>
  <Notes>89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233</vt:i4>
      </vt:variant>
    </vt:vector>
  </HeadingPairs>
  <TitlesOfParts>
    <vt:vector size="246" baseType="lpstr">
      <vt:lpstr>Arial</vt:lpstr>
      <vt:lpstr>Bradley Hand ITC</vt:lpstr>
      <vt:lpstr>Calibri</vt:lpstr>
      <vt:lpstr>Consolas</vt:lpstr>
      <vt:lpstr>Courier</vt:lpstr>
      <vt:lpstr>Courier New</vt:lpstr>
      <vt:lpstr>Stafford</vt:lpstr>
      <vt:lpstr>Symbol</vt:lpstr>
      <vt:lpstr>Times New Roman</vt:lpstr>
      <vt:lpstr>Wingdings</vt:lpstr>
      <vt:lpstr>FV_Vorlage_SE1_TUCD</vt:lpstr>
      <vt:lpstr>Bitmap-Bild</vt:lpstr>
      <vt:lpstr>Worksheet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Ursprünglicher Ablauf</vt:lpstr>
      <vt:lpstr>Allgemeine Informationen zur Veranstaltung</vt:lpstr>
      <vt:lpstr>Ablauf der Veranstaltung</vt:lpstr>
      <vt:lpstr>Hinweise zur Übung</vt:lpstr>
      <vt:lpstr>Hinweise zur Übung</vt:lpstr>
      <vt:lpstr>Klausur</vt:lpstr>
      <vt:lpstr>Fragen?</vt:lpstr>
      <vt:lpstr>Ergänzende Ressourcen</vt:lpstr>
      <vt:lpstr>Online C++-Referenzen</vt:lpstr>
      <vt:lpstr>C++-FAQ (https://isocpp.org/wiki/faq/)</vt:lpstr>
      <vt:lpstr>C++ online</vt:lpstr>
      <vt:lpstr>Literaturvorschläge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Compile, Link, Load Time</vt:lpstr>
      <vt:lpstr>Statisches und dynamisches Linken</vt:lpstr>
      <vt:lpstr>Kompilierung in Java</vt:lpstr>
      <vt:lpstr>Kompilierung für C/C++ I</vt:lpstr>
      <vt:lpstr>Kompilierung für C/C++ II</vt:lpstr>
      <vt:lpstr>Unterschiede zwischen Java- und  C/C++-Compiler</vt:lpstr>
      <vt:lpstr>Java vs. C++:  (Vermeintliche) Stärken und Schwächen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Konzepte und Konventionen sind in C++ wesentlich</vt:lpstr>
      <vt:lpstr>Undefined Behavior (UB)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Strings in C++</vt:lpstr>
      <vt:lpstr>class vs. struct vs. union</vt:lpstr>
      <vt:lpstr>Ganzzahlliterale</vt:lpstr>
      <vt:lpstr>Operatorüberladung</vt:lpstr>
      <vt:lpstr>Sichtbarkeitsmodifikatoren</vt:lpstr>
      <vt:lpstr>Das Schlüsselwort static</vt:lpstr>
      <vt:lpstr>Inlining und Code-Optimierung</vt:lpstr>
      <vt:lpstr>Iterierungskonzepte in C++</vt:lpstr>
      <vt:lpstr>Standard-Bibliotheken in C++</vt:lpstr>
      <vt:lpstr>Boost:  "Brutschrank" für C++-Standardkomponenten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Variablen und Zeiger: Was ist eine Variable?</vt:lpstr>
      <vt:lpstr>Variablen und Zeiger: Was ist eine Variable?</vt:lpstr>
      <vt:lpstr>Variablen und Zeiger: Was ist ein Zeiger?</vt:lpstr>
      <vt:lpstr>Variablen und Zeiger:  Syntax</vt:lpstr>
      <vt:lpstr>Der Null-Pointer</vt:lpstr>
      <vt:lpstr>int main(int argc, char** argv)</vt:lpstr>
      <vt:lpstr>int main(int argc, char** argv)</vt:lpstr>
      <vt:lpstr>int main(int argc, char** argv)</vt:lpstr>
      <vt:lpstr>Arrays</vt:lpstr>
      <vt:lpstr>sizeof-Operator und std::size_t</vt:lpstr>
      <vt:lpstr>Unveränderlichkeit - const</vt:lpstr>
      <vt:lpstr>Unveränderlichkeit - const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Zusammenfassung: Vorteile von const?</vt:lpstr>
      <vt:lpstr>Programmierpraktikum C und C++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SmartPointer: Motivation</vt:lpstr>
      <vt:lpstr>Weak Pointer (std::weak_ptr)</vt:lpstr>
      <vt:lpstr>Weak Pointer: Lösung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Probelauf unserer Simulation</vt:lpstr>
      <vt:lpstr>Probelauf unserer Simulation</vt:lpstr>
      <vt:lpstr>Virtuelle Methoden</vt:lpstr>
      <vt:lpstr>Virtuelle Methoden</vt:lpstr>
      <vt:lpstr>[Exkurs] Virtual Method Table     Der Mechanismus der dynamischen Bindung</vt:lpstr>
      <vt:lpstr>Probelauf mit virtuellen Methoden</vt:lpstr>
      <vt:lpstr>Pure Virtual = "virtual + =0"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Template-Spezialisierung: Elevator&lt;T&gt;</vt:lpstr>
      <vt:lpstr>Class Templates: Syntax am Beispiel</vt:lpstr>
      <vt:lpstr>Function Templates: Syntax am Beispiel</vt:lpstr>
      <vt:lpstr>Templates: Verwendung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Der Fluch des Most Vexing Parse</vt:lpstr>
      <vt:lpstr>Funktoren und Funktionsobjekte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Bytes manipulieren</vt:lpstr>
      <vt:lpstr>Bitoperationen – Bytes manipulieren</vt:lpstr>
      <vt:lpstr>Bitoperationen – Bytes manipulieren</vt:lpstr>
      <vt:lpstr>Bitoperationen – Rechnen</vt:lpstr>
      <vt:lpstr>Bitoperationen – Rechnen</vt:lpstr>
      <vt:lpstr>Memory-mapped I/O – Motivation</vt:lpstr>
      <vt:lpstr>Schlüsselwort volatile</vt:lpstr>
      <vt:lpstr>Schlüsselwort volatile – Überblick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2660</cp:revision>
  <cp:lastPrinted>2018-04-11T06:17:22Z</cp:lastPrinted>
  <dcterms:created xsi:type="dcterms:W3CDTF">2008-08-19T13:25:11Z</dcterms:created>
  <dcterms:modified xsi:type="dcterms:W3CDTF">2020-07-01T11:11:42Z</dcterms:modified>
</cp:coreProperties>
</file>